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9" r:id="rId2"/>
    <p:sldId id="263" r:id="rId3"/>
    <p:sldId id="264" r:id="rId4"/>
  </p:sldIdLst>
  <p:sldSz cx="6858000" cy="9144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1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057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768350"/>
            <a:ext cx="2868613" cy="38369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9613" y="4860925"/>
            <a:ext cx="5672137" cy="459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68637" cy="50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cs typeface="Arial" charset="0"/>
              </a:defRPr>
            </a:lvl1pPr>
          </a:lstStyle>
          <a:p>
            <a:fld id="{6FBA31D9-BBA7-4D79-8E6E-679A713E484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90512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B1D3A1-C7A4-4E8F-B51B-F8E6163ED6A2}" type="slidenum">
              <a:rPr lang="en-GB" altLang="cs-CZ"/>
              <a:pPr/>
              <a:t>1</a:t>
            </a:fld>
            <a:endParaRPr lang="en-GB" altLang="cs-CZ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111375" y="768350"/>
            <a:ext cx="2876550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3725" cy="4600575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57358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F9531C-342C-4D22-9F48-72E8A5B44C9A}" type="slidenum">
              <a:rPr lang="en-GB" altLang="cs-CZ"/>
              <a:pPr/>
              <a:t>2</a:t>
            </a:fld>
            <a:endParaRPr lang="en-GB" altLang="cs-CZ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2111375" y="768350"/>
            <a:ext cx="2876550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3725" cy="4600575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053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F9531C-342C-4D22-9F48-72E8A5B44C9A}" type="slidenum">
              <a:rPr lang="en-GB" altLang="cs-CZ"/>
              <a:pPr/>
              <a:t>3</a:t>
            </a:fld>
            <a:endParaRPr lang="en-GB" altLang="cs-CZ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2111375" y="768350"/>
            <a:ext cx="2876550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73725" cy="4600575"/>
          </a:xfrm>
          <a:noFill/>
          <a:ln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0795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2416F-97A2-4839-9401-31C967CF82FA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FBD5F-6AEC-4A37-80DA-8B92DF153FC9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67288" y="366713"/>
            <a:ext cx="1539875" cy="77930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1988" cy="77930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1E6B7-D1F3-4D60-A2C9-00427F4AAD70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9D50D-E4DB-4190-8F0D-81BB88344BAC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F7797-8D41-4DAE-AAA5-85AB120A76CA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5138" cy="602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00438" y="2133600"/>
            <a:ext cx="3006725" cy="602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777EA-FCD1-43B3-8E07-2D22A186951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D1405-91D9-4E19-B4A0-D22400BEB417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12755-D09B-48EE-BB42-55F64598CC86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B90D9-B41F-461F-9791-0DB6CE86C069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265C9-6221-45CF-A989-5461E34F887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F79EE-D232-458A-99CF-64E5C2105E6D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4263" cy="151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4263" cy="602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>
              <a:cs typeface="Arial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2263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fld id="{00C8867E-9AE6-4247-BCF4-EA7A4F49E4A9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4572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34963" indent="-334963" algn="l" defTabSz="449263" rtl="0" eaLnBrk="0" fontAlgn="base" hangingPunct="0">
        <a:lnSpc>
          <a:spcPct val="81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49263" rtl="0" eaLnBrk="0" fontAlgn="base" hangingPunct="0">
        <a:lnSpc>
          <a:spcPct val="8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8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33375" y="1619250"/>
            <a:ext cx="6048375" cy="7707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2000" b="1" u="sng" dirty="0">
                <a:solidFill>
                  <a:srgbClr val="000000"/>
                </a:solidFill>
                <a:latin typeface="Lucida Console" pitchFamily="49" charset="0"/>
              </a:rPr>
              <a:t>Turnaj o pohár Hejtmana </a:t>
            </a:r>
            <a:r>
              <a:rPr lang="cs-CZ" altLang="cs-CZ" sz="2000" b="1" u="sng" dirty="0" smtClean="0">
                <a:solidFill>
                  <a:srgbClr val="000000"/>
                </a:solidFill>
                <a:latin typeface="Lucida Console" pitchFamily="49" charset="0"/>
              </a:rPr>
              <a:t>Kraje </a:t>
            </a:r>
            <a:r>
              <a:rPr lang="cs-CZ" altLang="cs-CZ" sz="2000" b="1" u="sng" dirty="0">
                <a:solidFill>
                  <a:srgbClr val="000000"/>
                </a:solidFill>
                <a:latin typeface="Lucida Console" pitchFamily="49" charset="0"/>
              </a:rPr>
              <a:t>Vysočina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Propozice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Termín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r>
              <a:rPr lang="cs-CZ" altLang="cs-CZ" sz="1200" b="1" dirty="0">
                <a:solidFill>
                  <a:srgbClr val="000000"/>
                </a:solidFill>
                <a:latin typeface="Lucida Console" pitchFamily="49" charset="0"/>
              </a:rPr>
              <a:t>22</a:t>
            </a:r>
            <a:r>
              <a:rPr lang="en-GB" altLang="cs-CZ" sz="1200" b="1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r>
              <a:rPr lang="cs-CZ" altLang="cs-CZ" sz="1200" b="1" dirty="0">
                <a:solidFill>
                  <a:srgbClr val="000000"/>
                </a:solidFill>
                <a:latin typeface="Lucida Console" pitchFamily="49" charset="0"/>
              </a:rPr>
              <a:t>12</a:t>
            </a:r>
            <a:r>
              <a:rPr lang="en-GB" altLang="cs-CZ" sz="1200" b="1" dirty="0">
                <a:solidFill>
                  <a:srgbClr val="000000"/>
                </a:solidFill>
                <a:latin typeface="Lucida Console" pitchFamily="49" charset="0"/>
              </a:rPr>
              <a:t>. – </a:t>
            </a:r>
            <a:r>
              <a:rPr lang="cs-CZ" altLang="cs-CZ" sz="1200" b="1" dirty="0">
                <a:solidFill>
                  <a:srgbClr val="000000"/>
                </a:solidFill>
                <a:latin typeface="Lucida Console" pitchFamily="49" charset="0"/>
              </a:rPr>
              <a:t>23</a:t>
            </a:r>
            <a:r>
              <a:rPr lang="en-GB" altLang="cs-CZ" sz="1200" b="1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r>
              <a:rPr lang="cs-CZ" altLang="cs-CZ" sz="1200" b="1" dirty="0">
                <a:solidFill>
                  <a:srgbClr val="000000"/>
                </a:solidFill>
                <a:latin typeface="Lucida Console" pitchFamily="49" charset="0"/>
              </a:rPr>
              <a:t>12</a:t>
            </a:r>
            <a:r>
              <a:rPr lang="en-GB" altLang="cs-CZ" sz="1200" b="1" dirty="0">
                <a:solidFill>
                  <a:srgbClr val="000000"/>
                </a:solidFill>
                <a:latin typeface="Lucida Console" pitchFamily="49" charset="0"/>
              </a:rPr>
              <a:t>. 201</a:t>
            </a:r>
            <a:r>
              <a:rPr lang="cs-CZ" altLang="cs-CZ" sz="1200" b="1" dirty="0">
                <a:solidFill>
                  <a:srgbClr val="000000"/>
                </a:solidFill>
                <a:latin typeface="Lucida Console" pitchFamily="49" charset="0"/>
              </a:rPr>
              <a:t>6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Pořadatel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400" b="1" dirty="0" smtClean="0">
                <a:solidFill>
                  <a:srgbClr val="000000"/>
                </a:solidFill>
                <a:latin typeface="Lucida Console" pitchFamily="49" charset="0"/>
              </a:rPr>
              <a:t>HC </a:t>
            </a:r>
            <a:r>
              <a:rPr lang="en-GB" altLang="cs-CZ" sz="1400" b="1" dirty="0" err="1">
                <a:solidFill>
                  <a:srgbClr val="000000"/>
                </a:solidFill>
                <a:latin typeface="Lucida Console" pitchFamily="49" charset="0"/>
              </a:rPr>
              <a:t>Dukla</a:t>
            </a:r>
            <a:r>
              <a:rPr lang="en-GB" altLang="cs-CZ" sz="1400" b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400" b="1" dirty="0" err="1">
                <a:solidFill>
                  <a:srgbClr val="000000"/>
                </a:solidFill>
                <a:latin typeface="Lucida Console" pitchFamily="49" charset="0"/>
              </a:rPr>
              <a:t>Jihlava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Hlavní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pořadatel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 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Patrik </a:t>
            </a:r>
            <a:r>
              <a:rPr lang="cs-CZ" altLang="cs-CZ" sz="1200" dirty="0" err="1">
                <a:solidFill>
                  <a:srgbClr val="000000"/>
                </a:solidFill>
                <a:latin typeface="Lucida Console" pitchFamily="49" charset="0"/>
              </a:rPr>
              <a:t>Bakus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    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   00420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731 183 922	bakuspatrik@seznam.cz</a:t>
            </a:r>
            <a:endParaRPr lang="cs-CZ" altLang="cs-CZ" sz="1200" i="1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Jan </a:t>
            </a:r>
            <a:r>
              <a:rPr lang="cs-CZ" altLang="cs-CZ" sz="1200" dirty="0" err="1">
                <a:solidFill>
                  <a:srgbClr val="000000"/>
                </a:solidFill>
                <a:latin typeface="Lucida Console" pitchFamily="49" charset="0"/>
              </a:rPr>
              <a:t>Tesář</a:t>
            </a:r>
            <a:r>
              <a:rPr lang="cs-CZ" altLang="cs-CZ" sz="1200" i="1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00420 724 100 073	jantesar.ji@seznam.cz</a:t>
            </a:r>
            <a:r>
              <a:rPr lang="en-GB" altLang="cs-CZ" sz="1200" i="1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i="1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Pravidla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hraje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se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podle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pravidel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LH,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soutěžního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řádu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a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propozic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turnaje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Startující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Hráči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narození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200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5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a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mladší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Neoprávněný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start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hráče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se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trestá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kontumací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ve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prospěch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soupeře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v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poměru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 5:0.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Podmínky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účasti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Vedoucí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družstev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pošlou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týden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před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turnajem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na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e-mail: </a:t>
            </a:r>
            <a:r>
              <a:rPr lang="cs-CZ" altLang="cs-CZ" sz="1200" b="1" i="1" dirty="0">
                <a:solidFill>
                  <a:srgbClr val="000000"/>
                </a:solidFill>
                <a:latin typeface="Lucida Console" pitchFamily="49" charset="0"/>
              </a:rPr>
              <a:t>bakuspatrik@seznam.cz</a:t>
            </a:r>
            <a:r>
              <a:rPr lang="cs-CZ" altLang="cs-CZ" sz="1200" i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nebo </a:t>
            </a:r>
            <a:r>
              <a:rPr lang="cs-CZ" altLang="cs-CZ" sz="1200" i="1" dirty="0">
                <a:solidFill>
                  <a:srgbClr val="000000"/>
                </a:solidFill>
                <a:latin typeface="Lucida Console" pitchFamily="49" charset="0"/>
              </a:rPr>
              <a:t>j</a:t>
            </a:r>
            <a:r>
              <a:rPr lang="cs-CZ" altLang="cs-CZ" sz="1200" b="1" i="1" dirty="0">
                <a:solidFill>
                  <a:srgbClr val="000000"/>
                </a:solidFill>
                <a:latin typeface="Lucida Console" pitchFamily="49" charset="0"/>
              </a:rPr>
              <a:t>antesar.ji@seznam.cz</a:t>
            </a:r>
            <a:r>
              <a:rPr lang="cs-CZ" altLang="cs-CZ" sz="1200" i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seznam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hráčů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s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čísly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dresů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a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registračních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průkazů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 (</a:t>
            </a:r>
            <a:r>
              <a:rPr lang="cs-CZ" altLang="cs-CZ" sz="1200" dirty="0" err="1">
                <a:solidFill>
                  <a:srgbClr val="000000"/>
                </a:solidFill>
                <a:latin typeface="Lucida Console" pitchFamily="49" charset="0"/>
              </a:rPr>
              <a:t>max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 18+2)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endParaRPr lang="cs-CZ" altLang="cs-CZ" sz="1200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Každé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družstvo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musí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mít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k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dispozici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dvě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sady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dresů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odlišné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barvy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-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světlé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a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tmavé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Volbu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dresů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má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mužstvo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uvedené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v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zápise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jako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domácí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Startovné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50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00,-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Kč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/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tým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Organizátor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si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vyhrazuje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právo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na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nevratnou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zálohu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30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00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Kč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kterou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je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nutno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uhradit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do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13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12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.201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6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Doplatek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, 2000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Kč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se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bude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platit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na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místě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Zálohu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prosíme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platit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na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učet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GB" altLang="cs-CZ" sz="1200" b="1" dirty="0">
                <a:solidFill>
                  <a:schemeClr val="tx1"/>
                </a:solidFill>
                <a:latin typeface="Lucida Console" pitchFamily="49" charset="0"/>
              </a:rPr>
              <a:t>19-8912080257/0100</a:t>
            </a:r>
            <a:r>
              <a:rPr lang="cs-CZ" altLang="cs-CZ" sz="1200" dirty="0">
                <a:solidFill>
                  <a:schemeClr val="tx1"/>
                </a:solidFill>
                <a:latin typeface="Lucida Console" pitchFamily="49" charset="0"/>
              </a:rPr>
              <a:t>)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(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jako variabilní symbol použijte přidělené číslo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) </a:t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</a:br>
            <a:endParaRPr lang="en-GB" altLang="cs-CZ" sz="1200" dirty="0">
              <a:solidFill>
                <a:srgbClr val="000000"/>
              </a:solidFill>
              <a:latin typeface="Lucida Console" pitchFamily="49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6858000" cy="1535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33375" y="1619250"/>
            <a:ext cx="6048375" cy="7707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O </a:t>
            </a: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konečném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pořadí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 v </a:t>
            </a: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rozhoduje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A.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počet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bodů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(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vítězství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2 body,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remiza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1 bod,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prohra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0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bodů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B.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při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rovnosti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bodů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dvou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mužstev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: 	</a:t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I.vzájemná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	II.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brankový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rozdíl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ze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všech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 utkání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III.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větší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počet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vstřelených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branek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ze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všech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endParaRPr lang="cs-CZ" altLang="cs-CZ" sz="1100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IV.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menšípočet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celkových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trestů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v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turnaji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/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součet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TM</a:t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C.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minitabulka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–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skóre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ze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vzájemných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D.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los</a:t>
            </a:r>
            <a:r>
              <a:rPr lang="en-GB" altLang="cs-CZ" sz="1100" dirty="0">
                <a:solidFill>
                  <a:srgbClr val="333399"/>
                </a:solidFill>
                <a:latin typeface="Lucida Console" pitchFamily="49" charset="0"/>
              </a:rPr>
              <a:t> </a:t>
            </a:r>
            <a:br>
              <a:rPr lang="en-GB" altLang="cs-CZ" sz="1100" dirty="0">
                <a:solidFill>
                  <a:srgbClr val="333399"/>
                </a:solidFill>
                <a:latin typeface="Lucida Console" pitchFamily="49" charset="0"/>
              </a:rPr>
            </a:br>
            <a:endParaRPr lang="cs-CZ" altLang="cs-CZ" sz="1100" dirty="0">
              <a:solidFill>
                <a:srgbClr val="000000"/>
              </a:solidFill>
              <a:latin typeface="Lucida Console" pitchFamily="49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cs-CZ" altLang="cs-CZ" sz="1100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Tresty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2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minuty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, 5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minut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+ do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konce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Při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udělení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trestu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do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konceutkání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nesmí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uvedený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hráč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nastoupit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v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dalším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r>
              <a:rPr lang="en-GB" altLang="cs-CZ" sz="1100" dirty="0">
                <a:solidFill>
                  <a:srgbClr val="333399"/>
                </a:solidFill>
                <a:latin typeface="Lucida Console" pitchFamily="49" charset="0"/>
              </a:rPr>
              <a:t>. 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Protesty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Žádné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protesty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nejsou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povoleny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Organizátoři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budou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posuzovat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veškeré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logické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stížnost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nebo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připomínky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pokud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jsou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předkládány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profesionálním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způsobem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Hodnocení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 a </a:t>
            </a: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ceny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b="1" u="sng" dirty="0" err="1">
                <a:solidFill>
                  <a:srgbClr val="000000"/>
                </a:solidFill>
                <a:latin typeface="Lucida Console" pitchFamily="49" charset="0"/>
              </a:rPr>
              <a:t>turnaje</a:t>
            </a: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>:</a:t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Po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ukončení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každého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bude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vyhlášen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nejlepší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hráč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obou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celků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.        </a:t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7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7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1.místo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  		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PUTOVNÍ POHÁR 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HEJTMANA KRAJE VYSOČINA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1.-3.místo	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pohár,medaile,diplom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4.-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6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místo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cs-CZ" altLang="cs-CZ" sz="1100" dirty="0">
                <a:solidFill>
                  <a:srgbClr val="000000"/>
                </a:solidFill>
                <a:latin typeface="Lucida Console" pitchFamily="49" charset="0"/>
              </a:rPr>
              <a:t>	</a:t>
            </a:r>
            <a:r>
              <a:rPr lang="en-GB" altLang="cs-CZ" sz="1100" dirty="0" err="1">
                <a:solidFill>
                  <a:srgbClr val="000000"/>
                </a:solidFill>
                <a:latin typeface="Lucida Console" pitchFamily="49" charset="0"/>
              </a:rPr>
              <a:t>diplom</a:t>
            </a:r>
            <a: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dirty="0">
                <a:solidFill>
                  <a:srgbClr val="000000"/>
                </a:solidFill>
                <a:latin typeface="Lucida Console" pitchFamily="49" charset="0"/>
              </a:rPr>
            </a:br>
            <a:endParaRPr lang="en-GB" altLang="cs-CZ" sz="1100" dirty="0">
              <a:solidFill>
                <a:srgbClr val="000000"/>
              </a:solidFill>
              <a:latin typeface="Lucida Console" pitchFamily="49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endParaRPr lang="en-GB" altLang="cs-CZ" sz="1100" dirty="0">
              <a:solidFill>
                <a:srgbClr val="000000"/>
              </a:solidFill>
              <a:latin typeface="Lucida Console" pitchFamily="49" charset="0"/>
            </a:endParaRPr>
          </a:p>
        </p:txBody>
      </p:sp>
      <p:sp>
        <p:nvSpPr>
          <p:cNvPr id="5124" name="Obdélník 3"/>
          <p:cNvSpPr>
            <a:spLocks noChangeArrowheads="1"/>
          </p:cNvSpPr>
          <p:nvPr/>
        </p:nvSpPr>
        <p:spPr bwMode="auto">
          <a:xfrm>
            <a:off x="338138" y="1116013"/>
            <a:ext cx="6119812" cy="248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Systém</a:t>
            </a: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b="1" u="sng" dirty="0" err="1">
                <a:solidFill>
                  <a:srgbClr val="000000"/>
                </a:solidFill>
                <a:latin typeface="Lucida Console" pitchFamily="49" charset="0"/>
              </a:rPr>
              <a:t>turnaje</a:t>
            </a:r>
            <a:r>
              <a:rPr lang="en-GB" altLang="cs-CZ" sz="1200" b="1" u="sng" dirty="0" smtClean="0">
                <a:solidFill>
                  <a:srgbClr val="000000"/>
                </a:solidFill>
                <a:latin typeface="Lucida Console" pitchFamily="49" charset="0"/>
              </a:rPr>
              <a:t>:</a:t>
            </a:r>
            <a:endParaRPr lang="cs-CZ" altLang="cs-CZ" sz="1200" b="1" u="sng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Každý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s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každým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2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X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2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0 min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čistého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času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dle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rozpisu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 </a:t>
            </a: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Každá třetina bude bodována samostatně.</a:t>
            </a: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Přestávky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minimální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úprava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ledové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plochy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každém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utkání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endParaRPr lang="cs-CZ" altLang="cs-CZ" sz="1200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Rozbruslení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2 min bez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kotoučů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! </a:t>
            </a:r>
            <a:endParaRPr lang="cs-CZ" altLang="cs-CZ" sz="1200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Není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povoleno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použití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oddechových</a:t>
            </a:r>
            <a:r>
              <a:rPr lang="en-GB" altLang="cs-CZ" sz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GB" altLang="cs-CZ" sz="1200" dirty="0" err="1">
                <a:solidFill>
                  <a:srgbClr val="000000"/>
                </a:solidFill>
                <a:latin typeface="Lucida Console" pitchFamily="49" charset="0"/>
              </a:rPr>
              <a:t>časů</a:t>
            </a:r>
            <a:r>
              <a:rPr lang="en-GB" altLang="cs-CZ" sz="1200" dirty="0" smtClean="0">
                <a:solidFill>
                  <a:srgbClr val="000000"/>
                </a:solidFill>
                <a:latin typeface="Lucida Console" pitchFamily="49" charset="0"/>
              </a:rPr>
              <a:t>.</a:t>
            </a:r>
            <a:endParaRPr lang="cs-CZ" altLang="cs-CZ" sz="12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altLang="cs-CZ" sz="12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endParaRPr lang="cs-CZ" altLang="cs-CZ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6858000" cy="1535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33375" y="1619250"/>
            <a:ext cx="6048375" cy="7707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buClr>
                <a:srgbClr val="000000"/>
              </a:buClr>
              <a:buSzPct val="100000"/>
              <a:buFont typeface="Lucida Console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100" b="1" u="sng" dirty="0">
                <a:solidFill>
                  <a:srgbClr val="000000"/>
                </a:solidFill>
                <a:latin typeface="Lucida Console" pitchFamily="49" charset="0"/>
              </a:rPr>
            </a:br>
            <a:endParaRPr lang="en-GB" altLang="cs-CZ" sz="1100" dirty="0">
              <a:solidFill>
                <a:srgbClr val="000000"/>
              </a:solidFill>
              <a:latin typeface="Lucida Console" pitchFamily="49" charset="0"/>
            </a:endParaRPr>
          </a:p>
        </p:txBody>
      </p:sp>
      <p:sp>
        <p:nvSpPr>
          <p:cNvPr id="5124" name="Obdélník 3"/>
          <p:cNvSpPr>
            <a:spLocks noChangeArrowheads="1"/>
          </p:cNvSpPr>
          <p:nvPr/>
        </p:nvSpPr>
        <p:spPr bwMode="auto">
          <a:xfrm>
            <a:off x="338138" y="1116013"/>
            <a:ext cx="6119812" cy="293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cs-CZ" altLang="cs-CZ" sz="1200" dirty="0">
                <a:solidFill>
                  <a:srgbClr val="000000"/>
                </a:solidFill>
                <a:latin typeface="Lucida Console" pitchFamily="49" charset="0"/>
              </a:rPr>
              <a:t>		</a:t>
            </a: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cs-CZ" altLang="cs-CZ" sz="1200" b="1" u="sng" dirty="0" smtClean="0">
                <a:solidFill>
                  <a:srgbClr val="000000"/>
                </a:solidFill>
                <a:latin typeface="Lucida Console" pitchFamily="49" charset="0"/>
              </a:rPr>
              <a:t>Účastníci a rozlosování turnaje</a:t>
            </a:r>
            <a:r>
              <a:rPr lang="en-GB" altLang="cs-CZ" sz="1200" b="1" u="sng" dirty="0" smtClean="0">
                <a:solidFill>
                  <a:srgbClr val="000000"/>
                </a:solidFill>
                <a:latin typeface="Lucida Console" pitchFamily="49" charset="0"/>
              </a:rPr>
              <a:t>:</a:t>
            </a:r>
            <a:endParaRPr lang="cs-CZ" altLang="cs-CZ" sz="1200" b="1" u="sng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r>
              <a:rPr lang="cs-CZ" altLang="cs-CZ" sz="1200" b="1" dirty="0" smtClean="0">
                <a:solidFill>
                  <a:srgbClr val="000000"/>
                </a:solidFill>
                <a:latin typeface="Lucida Console" pitchFamily="49" charset="0"/>
              </a:rPr>
              <a:t>HC Dukla Jihlava</a:t>
            </a: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r>
              <a:rPr lang="cs-CZ" altLang="cs-CZ" sz="1200" b="1" dirty="0" smtClean="0">
                <a:solidFill>
                  <a:srgbClr val="000000"/>
                </a:solidFill>
                <a:latin typeface="Lucida Console" pitchFamily="49" charset="0"/>
              </a:rPr>
              <a:t>PSG Zlín</a:t>
            </a: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r>
              <a:rPr lang="cs-CZ" altLang="cs-CZ" sz="1200" b="1" dirty="0" smtClean="0">
                <a:solidFill>
                  <a:srgbClr val="000000"/>
                </a:solidFill>
                <a:latin typeface="Lucida Console" pitchFamily="49" charset="0"/>
              </a:rPr>
              <a:t>SHKM Hodonín</a:t>
            </a: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r>
              <a:rPr lang="cs-CZ" altLang="cs-CZ" sz="1200" b="1" dirty="0" smtClean="0">
                <a:solidFill>
                  <a:srgbClr val="000000"/>
                </a:solidFill>
                <a:latin typeface="Lucida Console" pitchFamily="49" charset="0"/>
              </a:rPr>
              <a:t>HC Karlovy Vary</a:t>
            </a: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r>
              <a:rPr lang="cs-CZ" altLang="cs-CZ" sz="1200" b="1" dirty="0" smtClean="0">
                <a:solidFill>
                  <a:srgbClr val="000000"/>
                </a:solidFill>
                <a:latin typeface="Lucida Console" pitchFamily="49" charset="0"/>
              </a:rPr>
              <a:t>HC Slavia Praha</a:t>
            </a: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r>
              <a:rPr lang="cs-CZ" altLang="cs-CZ" sz="1200" b="1" dirty="0" smtClean="0">
                <a:solidFill>
                  <a:srgbClr val="000000"/>
                </a:solidFill>
                <a:latin typeface="Lucida Console" pitchFamily="49" charset="0"/>
              </a:rPr>
              <a:t>HC Kobra Praha</a:t>
            </a: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marL="228600" indent="-228600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AutoNum type="arabicPeriod"/>
            </a:pPr>
            <a:endParaRPr lang="cs-CZ" altLang="cs-CZ" sz="1200" b="1" u="sng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</a:pPr>
            <a:r>
              <a:rPr lang="cs-CZ" altLang="cs-CZ" sz="1200" b="1" u="sng" dirty="0" smtClean="0">
                <a:solidFill>
                  <a:srgbClr val="000000"/>
                </a:solidFill>
                <a:latin typeface="Lucida Console" pitchFamily="49" charset="0"/>
              </a:rPr>
              <a:t>Rozlosování turnaje:</a:t>
            </a: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</a:pPr>
            <a:endParaRPr lang="cs-CZ" altLang="cs-CZ" sz="1200" b="1" u="sng" dirty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</a:pPr>
            <a:endParaRPr lang="cs-CZ" altLang="cs-CZ" sz="1200" b="1" u="sng" dirty="0" smtClean="0">
              <a:solidFill>
                <a:srgbClr val="000000"/>
              </a:solidFill>
              <a:latin typeface="Lucida Console" pitchFamily="49" charset="0"/>
            </a:endParaRPr>
          </a:p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</a:pPr>
            <a: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GB" altLang="cs-CZ" sz="1200" b="1" u="sng" dirty="0">
                <a:solidFill>
                  <a:srgbClr val="000000"/>
                </a:solidFill>
                <a:latin typeface="Lucida Console" pitchFamily="49" charset="0"/>
              </a:rPr>
            </a:br>
            <a:endParaRPr lang="cs-CZ" altLang="cs-CZ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6858000" cy="1535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30575"/>
              </p:ext>
            </p:extLst>
          </p:nvPr>
        </p:nvGraphicFramePr>
        <p:xfrm>
          <a:off x="333375" y="3563893"/>
          <a:ext cx="5903938" cy="5040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5858"/>
                <a:gridCol w="1159769"/>
                <a:gridCol w="3768311"/>
              </a:tblGrid>
              <a:tr h="226258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Čtvrtek 22.12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11:45 - 12:50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Kobra Praha - HC Dukla Jihlava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11:45 - 12:50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B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HC Slavia Praha - PSG Zlín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13:10 - 14:15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Karlovy Vary -  HC Hodonín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14:35 - 15:40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Dukla Jihlava - HC Slavia Praha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15:45 - 16:50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B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Karlovy Vary - HC Kobra Praha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17:10 - 18:15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B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PSG Zlín - HC Hodonín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18:25 - 19:30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Karlovy Vary - HC Dukla Jihlava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19:50 - 20:55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HC Hodonín - HC Slavia Praha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9145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Pátek 23.12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8:00 - 9:05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Kobra Praha - PSG Zlín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9:25 - 10:30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Dukla Jihlava - HC Hodonín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10:50 -11:55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PSG Zlín - HC Karlovy Vary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12:15 - 13:20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Slavia Praha - HC Kobra Praha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13:40 - 14:45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Dukla Jihlava - PSG Zlín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15:05 - 16:10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Hodonín - HC Kobra Praha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16:30 - 17:35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HC Karlovy Vary - HC Slavia Praha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625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17:45 - 18:00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Hala A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Slavnostní vyhlášení výsledků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65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193</Words>
  <Application>Microsoft Office PowerPoint</Application>
  <PresentationFormat>Předvádění na obrazovce (4:3)</PresentationFormat>
  <Paragraphs>96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MS Gothic</vt:lpstr>
      <vt:lpstr>Arial</vt:lpstr>
      <vt:lpstr>Lucida Console</vt:lpstr>
      <vt:lpstr>Times New Roman</vt:lpstr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Bakus Patrik (JhP/LOG2)</dc:creator>
  <cp:lastModifiedBy>Jungwirth</cp:lastModifiedBy>
  <cp:revision>35</cp:revision>
  <dcterms:modified xsi:type="dcterms:W3CDTF">2016-11-26T17:59:51Z</dcterms:modified>
</cp:coreProperties>
</file>