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59" r:id="rId2"/>
    <p:sldId id="263" r:id="rId3"/>
    <p:sldId id="264" r:id="rId4"/>
  </p:sldIdLst>
  <p:sldSz cx="6858000" cy="9144000" type="screen4x3"/>
  <p:notesSz cx="6797675" cy="99266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MS Gothic" charset="-128"/>
        <a:cs typeface="+mn-cs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MS Gothic" charset="-128"/>
        <a:cs typeface="+mn-cs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MS Gothic" charset="-128"/>
        <a:cs typeface="+mn-cs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MS Gothic" charset="-128"/>
        <a:cs typeface="+mn-cs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MS 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793">
          <p15:clr>
            <a:srgbClr val="A4A3A4"/>
          </p15:clr>
        </p15:guide>
        <p15:guide id="2" pos="20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4" d="100"/>
          <a:sy n="54" d="100"/>
        </p:scale>
        <p:origin x="-2004" y="-76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93"/>
        <p:guide pos="20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8221" tIns="44111" rIns="88221" bIns="44111" anchor="ctr"/>
          <a:lstStyle/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cs-CZ" altLang="cs-CZ">
              <a:cs typeface="Arial" charset="0"/>
            </a:endParaRPr>
          </a:p>
        </p:txBody>
      </p:sp>
      <p:sp>
        <p:nvSpPr>
          <p:cNvPr id="2051" name="AutoShape 2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8221" tIns="44111" rIns="88221" bIns="44111" anchor="ctr"/>
          <a:lstStyle/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cs-CZ" altLang="cs-CZ">
              <a:cs typeface="Arial" charset="0"/>
            </a:endParaRPr>
          </a:p>
        </p:txBody>
      </p:sp>
      <p:sp>
        <p:nvSpPr>
          <p:cNvPr id="2052" name="AutoShape 3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8221" tIns="44111" rIns="88221" bIns="44111" anchor="ctr"/>
          <a:lstStyle/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cs-CZ" altLang="cs-CZ">
              <a:cs typeface="Arial" charset="0"/>
            </a:endParaRPr>
          </a:p>
        </p:txBody>
      </p:sp>
      <p:sp>
        <p:nvSpPr>
          <p:cNvPr id="2053" name="AutoShape 4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8221" tIns="44111" rIns="88221" bIns="44111" anchor="ctr"/>
          <a:lstStyle/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cs-CZ" altLang="cs-CZ">
              <a:cs typeface="Arial" charset="0"/>
            </a:endParaRPr>
          </a:p>
        </p:txBody>
      </p:sp>
      <p:sp>
        <p:nvSpPr>
          <p:cNvPr id="2054" name="AutoShape 5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8221" tIns="44111" rIns="88221" bIns="44111" anchor="ctr"/>
          <a:lstStyle/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cs-CZ" altLang="cs-CZ">
              <a:cs typeface="Arial" charset="0"/>
            </a:endParaRPr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0" y="0"/>
            <a:ext cx="2945862" cy="495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8221" tIns="44111" rIns="88221" bIns="44111" anchor="ctr"/>
          <a:lstStyle/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cs-CZ" altLang="cs-CZ">
              <a:cs typeface="Arial" charset="0"/>
            </a:endParaRP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3850294" y="0"/>
            <a:ext cx="2945862" cy="495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8221" tIns="44111" rIns="88221" bIns="44111" anchor="ctr"/>
          <a:lstStyle/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cs-CZ" altLang="cs-CZ">
              <a:cs typeface="Arial" charset="0"/>
            </a:endParaRPr>
          </a:p>
        </p:txBody>
      </p:sp>
      <p:sp>
        <p:nvSpPr>
          <p:cNvPr id="2057" name="Rectangle 8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000250" y="744538"/>
            <a:ext cx="2789238" cy="3722687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Rectangle 9"/>
          <p:cNvSpPr>
            <a:spLocks noGrp="1" noChangeArrowheads="1"/>
          </p:cNvSpPr>
          <p:nvPr>
            <p:ph type="body"/>
          </p:nvPr>
        </p:nvSpPr>
        <p:spPr bwMode="auto">
          <a:xfrm>
            <a:off x="679465" y="4714653"/>
            <a:ext cx="5431147" cy="44590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515" tIns="47931" rIns="95515" bIns="47931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smtClean="0"/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0" y="9429305"/>
            <a:ext cx="2945862" cy="495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8221" tIns="44111" rIns="88221" bIns="44111" anchor="ctr"/>
          <a:lstStyle/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cs-CZ" altLang="cs-CZ">
              <a:cs typeface="Arial" charset="0"/>
            </a:endParaRP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/>
          </p:nvPr>
        </p:nvSpPr>
        <p:spPr bwMode="auto">
          <a:xfrm>
            <a:off x="3850294" y="9429305"/>
            <a:ext cx="2938261" cy="49425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515" tIns="47931" rIns="95515" bIns="479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31917" algn="l"/>
                <a:tab pos="865366" algn="l"/>
                <a:tab pos="1298814" algn="l"/>
                <a:tab pos="1732263" algn="l"/>
                <a:tab pos="2165711" algn="l"/>
                <a:tab pos="2599160" algn="l"/>
                <a:tab pos="3032608" algn="l"/>
                <a:tab pos="3466057" algn="l"/>
                <a:tab pos="3899505" algn="l"/>
                <a:tab pos="4332953" algn="l"/>
                <a:tab pos="4766401" algn="l"/>
                <a:tab pos="5199850" algn="l"/>
                <a:tab pos="5633298" algn="l"/>
                <a:tab pos="6066747" algn="l"/>
                <a:tab pos="6500195" algn="l"/>
                <a:tab pos="6933644" algn="l"/>
                <a:tab pos="7367092" algn="l"/>
                <a:tab pos="7800541" algn="l"/>
                <a:tab pos="8233989" algn="l"/>
                <a:tab pos="8667438" algn="l"/>
              </a:tabLst>
              <a:defRPr sz="1300">
                <a:solidFill>
                  <a:srgbClr val="000000"/>
                </a:solidFill>
                <a:cs typeface="Arial" charset="0"/>
              </a:defRPr>
            </a:lvl1pPr>
          </a:lstStyle>
          <a:p>
            <a:fld id="{6FBA31D9-BBA7-4D79-8E6E-679A713E4848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2366852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6B1D3A1-C7A4-4E8F-B51B-F8E6163ED6A2}" type="slidenum">
              <a:rPr lang="en-GB" altLang="cs-CZ"/>
              <a:pPr/>
              <a:t>1</a:t>
            </a:fld>
            <a:endParaRPr lang="en-GB" altLang="cs-CZ"/>
          </a:p>
        </p:txBody>
      </p:sp>
      <p:sp>
        <p:nvSpPr>
          <p:cNvPr id="4099" name="Text Box 1"/>
          <p:cNvSpPr txBox="1">
            <a:spLocks noChangeArrowheads="1"/>
          </p:cNvSpPr>
          <p:nvPr/>
        </p:nvSpPr>
        <p:spPr bwMode="auto">
          <a:xfrm>
            <a:off x="2021670" y="745230"/>
            <a:ext cx="2754335" cy="372306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8221" tIns="44111" rIns="88221" bIns="44111" anchor="ctr"/>
          <a:lstStyle/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cs-CZ" altLang="cs-CZ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body"/>
          </p:nvPr>
        </p:nvSpPr>
        <p:spPr>
          <a:xfrm>
            <a:off x="679464" y="4714653"/>
            <a:ext cx="5432668" cy="4462137"/>
          </a:xfrm>
          <a:noFill/>
          <a:ln/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675919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CF9531C-342C-4D22-9F48-72E8A5B44C9A}" type="slidenum">
              <a:rPr lang="en-GB" altLang="cs-CZ"/>
              <a:pPr/>
              <a:t>2</a:t>
            </a:fld>
            <a:endParaRPr lang="en-GB" altLang="cs-CZ"/>
          </a:p>
        </p:txBody>
      </p:sp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2021670" y="745230"/>
            <a:ext cx="2754335" cy="372306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8221" tIns="44111" rIns="88221" bIns="44111" anchor="ctr"/>
          <a:lstStyle/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cs-CZ" altLang="cs-CZ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body"/>
          </p:nvPr>
        </p:nvSpPr>
        <p:spPr>
          <a:xfrm>
            <a:off x="679464" y="4714653"/>
            <a:ext cx="5432668" cy="4462137"/>
          </a:xfrm>
          <a:noFill/>
          <a:ln/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357170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6B1D3A1-C7A4-4E8F-B51B-F8E6163ED6A2}" type="slidenum">
              <a:rPr lang="en-GB" altLang="cs-CZ"/>
              <a:pPr/>
              <a:t>3</a:t>
            </a:fld>
            <a:endParaRPr lang="en-GB" altLang="cs-CZ"/>
          </a:p>
        </p:txBody>
      </p:sp>
      <p:sp>
        <p:nvSpPr>
          <p:cNvPr id="4099" name="Text Box 1"/>
          <p:cNvSpPr txBox="1">
            <a:spLocks noChangeArrowheads="1"/>
          </p:cNvSpPr>
          <p:nvPr/>
        </p:nvSpPr>
        <p:spPr bwMode="auto">
          <a:xfrm>
            <a:off x="2021670" y="745230"/>
            <a:ext cx="2754335" cy="372306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8221" tIns="44111" rIns="88221" bIns="44111" anchor="ctr"/>
          <a:lstStyle/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cs-CZ" altLang="cs-CZ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body"/>
          </p:nvPr>
        </p:nvSpPr>
        <p:spPr>
          <a:xfrm>
            <a:off x="679464" y="4714653"/>
            <a:ext cx="5432668" cy="4462137"/>
          </a:xfrm>
          <a:noFill/>
          <a:ln/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706415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22416F-97A2-4839-9401-31C967CF82FA}" type="slidenum">
              <a:rPr lang="en-GB" altLang="cs-CZ"/>
              <a:pPr/>
              <a:t>‹#›</a:t>
            </a:fld>
            <a:endParaRPr lang="en-GB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7FBD5F-6AEC-4A37-80DA-8B92DF153FC9}" type="slidenum">
              <a:rPr lang="en-GB" altLang="cs-CZ"/>
              <a:pPr/>
              <a:t>‹#›</a:t>
            </a:fld>
            <a:endParaRPr lang="en-GB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4967288" y="366713"/>
            <a:ext cx="1539875" cy="779303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1988" cy="779303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81E6B7-D1F3-4D60-A2C9-00427F4AAD70}" type="slidenum">
              <a:rPr lang="en-GB" altLang="cs-CZ"/>
              <a:pPr/>
              <a:t>‹#›</a:t>
            </a:fld>
            <a:endParaRPr lang="en-GB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9D50D-E4DB-4190-8F0D-81BB88344BAC}" type="slidenum">
              <a:rPr lang="en-GB" altLang="cs-CZ"/>
              <a:pPr/>
              <a:t>‹#›</a:t>
            </a:fld>
            <a:endParaRPr lang="en-GB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3F7797-8D41-4DAE-AAA5-85AB120A76CA}" type="slidenum">
              <a:rPr lang="en-GB" altLang="cs-CZ"/>
              <a:pPr/>
              <a:t>‹#›</a:t>
            </a:fld>
            <a:endParaRPr lang="en-GB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5138" cy="602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500438" y="2133600"/>
            <a:ext cx="3006725" cy="602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1777EA-FCD1-43B3-8E07-2D22A1869515}" type="slidenum">
              <a:rPr lang="en-GB" altLang="cs-CZ"/>
              <a:pPr/>
              <a:t>‹#›</a:t>
            </a:fld>
            <a:endParaRPr lang="en-GB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AD1405-91D9-4E19-B4A0-D22400BEB417}" type="slidenum">
              <a:rPr lang="en-GB" altLang="cs-CZ"/>
              <a:pPr/>
              <a:t>‹#›</a:t>
            </a:fld>
            <a:endParaRPr lang="en-GB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612755-D09B-48EE-BB42-55F64598CC86}" type="slidenum">
              <a:rPr lang="en-GB" altLang="cs-CZ"/>
              <a:pPr/>
              <a:t>‹#›</a:t>
            </a:fld>
            <a:endParaRPr lang="en-GB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CB90D9-B41F-461F-9791-0DB6CE86C069}" type="slidenum">
              <a:rPr lang="en-GB" altLang="cs-CZ"/>
              <a:pPr/>
              <a:t>‹#›</a:t>
            </a:fld>
            <a:endParaRPr lang="en-GB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2265C9-6221-45CF-A989-5461E34F8875}" type="slidenum">
              <a:rPr lang="en-GB" altLang="cs-CZ"/>
              <a:pPr/>
              <a:t>‹#›</a:t>
            </a:fld>
            <a:endParaRPr lang="en-GB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FF79EE-D232-458A-99CF-64E5C2105E6D}" type="slidenum">
              <a:rPr lang="en-GB" altLang="cs-CZ"/>
              <a:pPr/>
              <a:t>‹#›</a:t>
            </a:fld>
            <a:endParaRPr lang="en-GB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64263" cy="1516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titulního textu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64263" cy="6026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textu osnovy</a:t>
            </a:r>
          </a:p>
          <a:p>
            <a:pPr lvl="1"/>
            <a:r>
              <a:rPr lang="en-GB" altLang="cs-CZ" smtClean="0"/>
              <a:t>Druhá úroveň</a:t>
            </a:r>
          </a:p>
          <a:p>
            <a:pPr lvl="2"/>
            <a:r>
              <a:rPr lang="en-GB" altLang="cs-CZ" smtClean="0"/>
              <a:t>Třetí úroveň</a:t>
            </a:r>
          </a:p>
          <a:p>
            <a:pPr lvl="3"/>
            <a:r>
              <a:rPr lang="en-GB" altLang="cs-CZ" smtClean="0"/>
              <a:t>Čtvrtá úroveň osnovy</a:t>
            </a:r>
          </a:p>
          <a:p>
            <a:pPr lvl="4"/>
            <a:r>
              <a:rPr lang="en-GB" altLang="cs-CZ" smtClean="0"/>
              <a:t>Pátá úroveň osnovy</a:t>
            </a:r>
          </a:p>
          <a:p>
            <a:pPr lvl="4"/>
            <a:r>
              <a:rPr lang="en-GB" altLang="cs-CZ" smtClean="0"/>
              <a:t>Šestá úroveň</a:t>
            </a:r>
          </a:p>
          <a:p>
            <a:pPr lvl="4"/>
            <a:r>
              <a:rPr lang="en-GB" altLang="cs-CZ" smtClean="0"/>
              <a:t>Sedmá úroveň</a:t>
            </a:r>
          </a:p>
          <a:p>
            <a:pPr lvl="4"/>
            <a:r>
              <a:rPr lang="en-GB" altLang="cs-CZ" smtClean="0"/>
              <a:t>Osmá úroveň textu</a:t>
            </a:r>
          </a:p>
          <a:p>
            <a:pPr lvl="4"/>
            <a:r>
              <a:rPr lang="en-GB" altLang="cs-CZ" smtClean="0"/>
              <a:t>Devátá úroveň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cs-CZ" altLang="cs-CZ">
              <a:cs typeface="Arial" charset="0"/>
            </a:endParaRP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cs-CZ" altLang="cs-CZ">
              <a:cs typeface="Arial" charset="0"/>
            </a:endParaRPr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914900" y="8326438"/>
            <a:ext cx="1592263" cy="630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Arial" charset="0"/>
              <a:buNone/>
              <a:defRPr sz="1400">
                <a:solidFill>
                  <a:srgbClr val="000000"/>
                </a:solidFill>
                <a:cs typeface="Arial" charset="0"/>
              </a:defRPr>
            </a:lvl1pPr>
          </a:lstStyle>
          <a:p>
            <a:fld id="{00C8867E-9AE6-4247-BCF4-EA7A4F49E4A9}" type="slidenum">
              <a:rPr lang="en-GB" altLang="cs-CZ"/>
              <a:pPr/>
              <a:t>‹#›</a:t>
            </a:fld>
            <a:endParaRPr lang="en-GB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MS Gothic" charset="-128"/>
        </a:defRPr>
      </a:lvl2pPr>
      <a:lvl3pPr algn="ctr" defTabSz="449263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MS Gothic" charset="-128"/>
        </a:defRPr>
      </a:lvl3pPr>
      <a:lvl4pPr algn="ctr" defTabSz="449263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MS Gothic" charset="-128"/>
        </a:defRPr>
      </a:lvl4pPr>
      <a:lvl5pPr algn="ctr" defTabSz="449263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MS Gothic" charset="-128"/>
        </a:defRPr>
      </a:lvl5pPr>
      <a:lvl6pPr marL="457200" algn="ctr" defTabSz="449263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MS Gothic" charset="-128"/>
        </a:defRPr>
      </a:lvl6pPr>
      <a:lvl7pPr marL="914400" algn="ctr" defTabSz="449263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MS Gothic" charset="-128"/>
        </a:defRPr>
      </a:lvl7pPr>
      <a:lvl8pPr marL="1371600" algn="ctr" defTabSz="449263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MS Gothic" charset="-128"/>
        </a:defRPr>
      </a:lvl8pPr>
      <a:lvl9pPr marL="1828800" algn="ctr" defTabSz="449263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MS Gothic" charset="-128"/>
        </a:defRPr>
      </a:lvl9pPr>
    </p:titleStyle>
    <p:bodyStyle>
      <a:lvl1pPr marL="334963" indent="-334963" algn="l" defTabSz="449263" rtl="0" eaLnBrk="0" fontAlgn="base" hangingPunct="0">
        <a:lnSpc>
          <a:spcPct val="81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5013" indent="-277813" algn="l" defTabSz="449263" rtl="0" eaLnBrk="0" fontAlgn="base" hangingPunct="0">
        <a:lnSpc>
          <a:spcPct val="81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81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8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8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lnSpc>
          <a:spcPct val="8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lnSpc>
          <a:spcPct val="8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lnSpc>
          <a:spcPct val="8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lnSpc>
          <a:spcPct val="8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404812" y="1763689"/>
            <a:ext cx="6048375" cy="71287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eaLnBrk="1" hangingPunct="1">
              <a:buClr>
                <a:srgbClr val="000000"/>
              </a:buClr>
              <a:buSzPct val="100000"/>
              <a:buFont typeface="Lucida Console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endParaRPr lang="cs-CZ" altLang="cs-CZ" sz="1200" b="1" u="sng" dirty="0">
              <a:solidFill>
                <a:srgbClr val="000000"/>
              </a:solidFill>
              <a:latin typeface="Lucida Console" pitchFamily="49" charset="0"/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Lucida Console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r>
              <a:rPr lang="cs-CZ" altLang="cs-CZ" sz="1400" b="1" u="sng" dirty="0" smtClean="0">
                <a:solidFill>
                  <a:srgbClr val="C00000"/>
                </a:solidFill>
                <a:latin typeface="+mn-lt"/>
              </a:rPr>
              <a:t>TURNAJ O POHÁR PRIMÁTORA STATUTÁRNÍHO MĚSTA JIHLAVY</a:t>
            </a:r>
            <a:endParaRPr lang="cs-CZ" altLang="cs-CZ" sz="1400" b="1" u="sng" dirty="0">
              <a:solidFill>
                <a:srgbClr val="C00000"/>
              </a:solidFill>
              <a:latin typeface="+mn-lt"/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Lucida Console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r>
              <a:rPr lang="cs-CZ" altLang="cs-CZ" sz="1200" b="1" u="sng" dirty="0" smtClean="0">
                <a:solidFill>
                  <a:srgbClr val="000000"/>
                </a:solidFill>
                <a:latin typeface="+mn-lt"/>
              </a:rPr>
              <a:t>FINÁLOVÝ TURNAJ SÉRIE O POHÁR MARTINA ERATA (r. 2009)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Lucida Console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endParaRPr lang="cs-CZ" altLang="cs-CZ" sz="1200" b="1" u="sng" dirty="0">
              <a:solidFill>
                <a:srgbClr val="000000"/>
              </a:solidFill>
              <a:latin typeface="+mn-lt"/>
            </a:endParaRPr>
          </a:p>
          <a:p>
            <a:pPr eaLnBrk="1" hangingPunct="1">
              <a:buClr>
                <a:srgbClr val="000000"/>
              </a:buClr>
              <a:buSzPct val="100000"/>
              <a:buFont typeface="Lucida Console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r>
              <a:rPr lang="en-GB" altLang="cs-CZ" sz="1200" b="1" u="sng" dirty="0" err="1">
                <a:solidFill>
                  <a:srgbClr val="000000"/>
                </a:solidFill>
                <a:latin typeface="+mn-lt"/>
              </a:rPr>
              <a:t>Propozice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:</a:t>
            </a:r>
            <a:br>
              <a:rPr lang="en-GB" altLang="cs-CZ" sz="1200" dirty="0">
                <a:solidFill>
                  <a:srgbClr val="000000"/>
                </a:solidFill>
                <a:latin typeface="+mn-lt"/>
              </a:rPr>
            </a:b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/>
            </a:r>
            <a:br>
              <a:rPr lang="en-GB" altLang="cs-CZ" sz="1200" dirty="0">
                <a:solidFill>
                  <a:srgbClr val="000000"/>
                </a:solidFill>
                <a:latin typeface="+mn-lt"/>
              </a:rPr>
            </a:br>
            <a:r>
              <a:rPr lang="en-GB" altLang="cs-CZ" sz="1200" b="1" u="sng" dirty="0" err="1">
                <a:solidFill>
                  <a:srgbClr val="000000"/>
                </a:solidFill>
                <a:latin typeface="+mn-lt"/>
              </a:rPr>
              <a:t>Termín</a:t>
            </a:r>
            <a:r>
              <a:rPr lang="en-GB" altLang="cs-CZ" sz="1200" b="1" u="sng" dirty="0">
                <a:solidFill>
                  <a:srgbClr val="000000"/>
                </a:solidFill>
                <a:latin typeface="+mn-lt"/>
              </a:rPr>
              <a:t>: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		</a:t>
            </a:r>
            <a:r>
              <a:rPr lang="cs-CZ" altLang="cs-CZ" sz="1200" dirty="0" smtClean="0">
                <a:solidFill>
                  <a:srgbClr val="000000"/>
                </a:solidFill>
                <a:latin typeface="+mn-lt"/>
              </a:rPr>
              <a:t>29.03</a:t>
            </a:r>
            <a:r>
              <a:rPr lang="en-GB" altLang="cs-CZ" sz="1200" b="1" dirty="0" smtClean="0">
                <a:solidFill>
                  <a:srgbClr val="000000"/>
                </a:solidFill>
                <a:latin typeface="+mn-lt"/>
              </a:rPr>
              <a:t>. </a:t>
            </a:r>
            <a:r>
              <a:rPr lang="en-GB" altLang="cs-CZ" sz="1200" b="1" dirty="0">
                <a:solidFill>
                  <a:srgbClr val="000000"/>
                </a:solidFill>
                <a:latin typeface="+mn-lt"/>
              </a:rPr>
              <a:t>– </a:t>
            </a:r>
            <a:r>
              <a:rPr lang="cs-CZ" altLang="cs-CZ" sz="1200" b="1" dirty="0" smtClean="0">
                <a:solidFill>
                  <a:srgbClr val="000000"/>
                </a:solidFill>
                <a:latin typeface="+mn-lt"/>
              </a:rPr>
              <a:t>30.03.2019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/>
            </a:r>
            <a:br>
              <a:rPr lang="en-GB" altLang="cs-CZ" sz="1200" dirty="0">
                <a:solidFill>
                  <a:srgbClr val="000000"/>
                </a:solidFill>
                <a:latin typeface="+mn-lt"/>
              </a:rPr>
            </a:br>
            <a:r>
              <a:rPr lang="en-GB" altLang="cs-CZ" sz="1200" b="1" u="sng" dirty="0" err="1" smtClean="0">
                <a:solidFill>
                  <a:srgbClr val="000000"/>
                </a:solidFill>
                <a:latin typeface="+mn-lt"/>
              </a:rPr>
              <a:t>Pořadatel</a:t>
            </a:r>
            <a:r>
              <a:rPr lang="en-GB" altLang="cs-CZ" sz="1200" b="1" u="sng" dirty="0" smtClean="0">
                <a:solidFill>
                  <a:srgbClr val="000000"/>
                </a:solidFill>
                <a:latin typeface="+mn-lt"/>
              </a:rPr>
              <a:t>:</a:t>
            </a:r>
            <a:r>
              <a:rPr lang="cs-CZ" altLang="cs-CZ" sz="1200" dirty="0" smtClean="0">
                <a:solidFill>
                  <a:srgbClr val="000000"/>
                </a:solidFill>
                <a:latin typeface="+mn-lt"/>
              </a:rPr>
              <a:t>                   </a:t>
            </a: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>Dukla Jihlava</a:t>
            </a:r>
            <a:r>
              <a:rPr lang="cs-CZ" altLang="cs-CZ" sz="1200" dirty="0" smtClean="0">
                <a:solidFill>
                  <a:srgbClr val="000000"/>
                </a:solidFill>
                <a:latin typeface="+mn-lt"/>
              </a:rPr>
              <a:t> – mládež,z.s.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/>
            </a:r>
            <a:br>
              <a:rPr lang="en-GB" altLang="cs-CZ" sz="1200" dirty="0">
                <a:solidFill>
                  <a:srgbClr val="000000"/>
                </a:solidFill>
                <a:latin typeface="+mn-lt"/>
              </a:rPr>
            </a:br>
            <a:r>
              <a:rPr lang="cs-CZ" altLang="cs-CZ" sz="1200" b="1" u="sng" dirty="0" smtClean="0">
                <a:solidFill>
                  <a:srgbClr val="000000"/>
                </a:solidFill>
                <a:latin typeface="+mn-lt"/>
              </a:rPr>
              <a:t>Organizátoři: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	</a:t>
            </a:r>
            <a:br>
              <a:rPr lang="en-GB" altLang="cs-CZ" sz="1200" dirty="0">
                <a:solidFill>
                  <a:srgbClr val="000000"/>
                </a:solidFill>
                <a:latin typeface="+mn-lt"/>
              </a:rPr>
            </a:b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/>
            </a:r>
            <a:br>
              <a:rPr lang="en-GB" altLang="cs-CZ" sz="1200" dirty="0">
                <a:solidFill>
                  <a:srgbClr val="000000"/>
                </a:solidFill>
                <a:latin typeface="+mn-lt"/>
              </a:rPr>
            </a:br>
            <a:r>
              <a:rPr lang="cs-CZ" altLang="cs-CZ" sz="1200" dirty="0" smtClean="0">
                <a:solidFill>
                  <a:srgbClr val="000000"/>
                </a:solidFill>
                <a:latin typeface="+mn-lt"/>
              </a:rPr>
              <a:t>Petr Lexa            mob: 602 778 985         email: lexa@lexa-kruzik.cz</a:t>
            </a:r>
            <a:endParaRPr lang="cs-CZ" altLang="cs-CZ" sz="1200" dirty="0">
              <a:solidFill>
                <a:srgbClr val="000000"/>
              </a:solidFill>
              <a:latin typeface="+mn-lt"/>
            </a:endParaRPr>
          </a:p>
          <a:p>
            <a:pPr eaLnBrk="1" hangingPunct="1"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r>
              <a:rPr lang="cs-CZ" altLang="cs-CZ" sz="1200" dirty="0" smtClean="0">
                <a:solidFill>
                  <a:srgbClr val="000000"/>
                </a:solidFill>
                <a:latin typeface="+mn-lt"/>
              </a:rPr>
              <a:t>Jiří Cihlář            mob:  607 952 278        email: </a:t>
            </a:r>
            <a:r>
              <a:rPr lang="cs-CZ" altLang="cs-CZ" sz="1200" dirty="0" err="1" smtClean="0">
                <a:solidFill>
                  <a:srgbClr val="000000"/>
                </a:solidFill>
                <a:latin typeface="+mn-lt"/>
              </a:rPr>
              <a:t>j.cihlar</a:t>
            </a:r>
            <a:r>
              <a:rPr lang="en-US" altLang="cs-CZ" sz="1200" dirty="0" smtClean="0">
                <a:solidFill>
                  <a:srgbClr val="000000"/>
                </a:solidFill>
                <a:latin typeface="+mn-lt"/>
              </a:rPr>
              <a:t>@</a:t>
            </a:r>
            <a:r>
              <a:rPr lang="cs-CZ" altLang="cs-CZ" sz="1200" dirty="0" smtClean="0">
                <a:solidFill>
                  <a:srgbClr val="000000"/>
                </a:solidFill>
                <a:latin typeface="+mn-lt"/>
              </a:rPr>
              <a:t>seznam.cz                </a:t>
            </a:r>
            <a:r>
              <a:rPr lang="en-GB" altLang="cs-CZ" sz="1200" i="1" dirty="0">
                <a:solidFill>
                  <a:srgbClr val="000000"/>
                </a:solidFill>
                <a:latin typeface="+mn-lt"/>
              </a:rPr>
              <a:t/>
            </a:r>
            <a:br>
              <a:rPr lang="en-GB" altLang="cs-CZ" sz="1200" i="1" dirty="0">
                <a:solidFill>
                  <a:srgbClr val="000000"/>
                </a:solidFill>
                <a:latin typeface="+mn-lt"/>
              </a:rPr>
            </a:b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/>
            </a:r>
            <a:br>
              <a:rPr lang="en-GB" altLang="cs-CZ" sz="1200" dirty="0">
                <a:solidFill>
                  <a:srgbClr val="000000"/>
                </a:solidFill>
                <a:latin typeface="+mn-lt"/>
              </a:rPr>
            </a:b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/>
            </a:r>
            <a:br>
              <a:rPr lang="en-GB" altLang="cs-CZ" sz="1200" dirty="0">
                <a:solidFill>
                  <a:srgbClr val="000000"/>
                </a:solidFill>
                <a:latin typeface="+mn-lt"/>
              </a:rPr>
            </a:br>
            <a:r>
              <a:rPr lang="en-GB" altLang="cs-CZ" sz="1200" b="1" u="sng" dirty="0" err="1">
                <a:solidFill>
                  <a:srgbClr val="000000"/>
                </a:solidFill>
                <a:latin typeface="+mn-lt"/>
              </a:rPr>
              <a:t>Pravidla</a:t>
            </a:r>
            <a:r>
              <a:rPr lang="en-GB" altLang="cs-CZ" sz="1200" b="1" u="sng" dirty="0">
                <a:solidFill>
                  <a:srgbClr val="000000"/>
                </a:solidFill>
                <a:latin typeface="+mn-lt"/>
              </a:rPr>
              <a:t>: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hraje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se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podle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pravidel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LH,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soutěžního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řádu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a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propozic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turnaje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/>
            </a:r>
            <a:br>
              <a:rPr lang="en-GB" altLang="cs-CZ" sz="1200" dirty="0">
                <a:solidFill>
                  <a:srgbClr val="000000"/>
                </a:solidFill>
                <a:latin typeface="+mn-lt"/>
              </a:rPr>
            </a:b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/>
            </a:r>
            <a:br>
              <a:rPr lang="en-GB" altLang="cs-CZ" sz="1200" dirty="0">
                <a:solidFill>
                  <a:srgbClr val="000000"/>
                </a:solidFill>
                <a:latin typeface="+mn-lt"/>
              </a:rPr>
            </a:br>
            <a:r>
              <a:rPr lang="en-GB" altLang="cs-CZ" sz="1200" b="1" u="sng" dirty="0" err="1">
                <a:solidFill>
                  <a:srgbClr val="000000"/>
                </a:solidFill>
                <a:latin typeface="+mn-lt"/>
              </a:rPr>
              <a:t>Startující</a:t>
            </a:r>
            <a:r>
              <a:rPr lang="en-GB" altLang="cs-CZ" sz="1200" b="1" u="sng" dirty="0">
                <a:solidFill>
                  <a:srgbClr val="000000"/>
                </a:solidFill>
                <a:latin typeface="+mn-lt"/>
              </a:rPr>
              <a:t>: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br>
              <a:rPr lang="en-GB" altLang="cs-CZ" sz="1200" dirty="0">
                <a:solidFill>
                  <a:srgbClr val="000000"/>
                </a:solidFill>
                <a:latin typeface="+mn-lt"/>
              </a:rPr>
            </a:br>
            <a:r>
              <a:rPr lang="en-GB" altLang="cs-CZ" sz="1200" dirty="0" err="1" smtClean="0">
                <a:solidFill>
                  <a:srgbClr val="000000"/>
                </a:solidFill>
                <a:latin typeface="+mn-lt"/>
              </a:rPr>
              <a:t>Hráči</a:t>
            </a: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 smtClean="0">
                <a:solidFill>
                  <a:srgbClr val="000000"/>
                </a:solidFill>
                <a:latin typeface="+mn-lt"/>
              </a:rPr>
              <a:t>narozen</a:t>
            </a:r>
            <a:r>
              <a:rPr lang="cs-CZ" altLang="cs-CZ" sz="1200" dirty="0">
                <a:solidFill>
                  <a:srgbClr val="000000"/>
                </a:solidFill>
                <a:latin typeface="+mn-lt"/>
              </a:rPr>
              <a:t>í</a:t>
            </a: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> 20</a:t>
            </a:r>
            <a:r>
              <a:rPr lang="cs-CZ" altLang="cs-CZ" sz="1200" dirty="0" smtClean="0">
                <a:solidFill>
                  <a:srgbClr val="000000"/>
                </a:solidFill>
                <a:latin typeface="+mn-lt"/>
              </a:rPr>
              <a:t>09</a:t>
            </a: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a </a:t>
            </a:r>
            <a:r>
              <a:rPr lang="en-GB" altLang="cs-CZ" sz="1200" dirty="0" err="1" smtClean="0">
                <a:solidFill>
                  <a:srgbClr val="000000"/>
                </a:solidFill>
                <a:latin typeface="+mn-lt"/>
              </a:rPr>
              <a:t>mladší</a:t>
            </a:r>
            <a:r>
              <a:rPr lang="cs-CZ" altLang="cs-CZ" sz="1200" dirty="0" smtClean="0">
                <a:solidFill>
                  <a:srgbClr val="000000"/>
                </a:solidFill>
                <a:latin typeface="+mn-lt"/>
              </a:rPr>
              <a:t>.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/>
            </a:r>
            <a:br>
              <a:rPr lang="en-GB" altLang="cs-CZ" sz="1200" dirty="0">
                <a:solidFill>
                  <a:srgbClr val="000000"/>
                </a:solidFill>
                <a:latin typeface="+mn-lt"/>
              </a:rPr>
            </a:br>
            <a:r>
              <a:rPr lang="cs-CZ" altLang="cs-CZ" sz="1200" dirty="0" smtClean="0">
                <a:solidFill>
                  <a:srgbClr val="000000"/>
                </a:solidFill>
                <a:latin typeface="+mn-lt"/>
              </a:rPr>
              <a:t>Pro kontrolu , ať má každý tým s sebou registrace hráčů. V případě , že by byla zjištěno takové provinění proti pravidlům, bude přistižený tým diskvalifikován , bez nároků vrácení startovného.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/>
            </a:r>
            <a:br>
              <a:rPr lang="en-GB" altLang="cs-CZ" sz="1200" dirty="0">
                <a:solidFill>
                  <a:srgbClr val="000000"/>
                </a:solidFill>
                <a:latin typeface="+mn-lt"/>
              </a:rPr>
            </a:b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/>
            </a:r>
            <a:br>
              <a:rPr lang="en-GB" altLang="cs-CZ" sz="1200" dirty="0">
                <a:solidFill>
                  <a:srgbClr val="000000"/>
                </a:solidFill>
                <a:latin typeface="+mn-lt"/>
              </a:rPr>
            </a:br>
            <a:r>
              <a:rPr lang="en-GB" altLang="cs-CZ" sz="1200" b="1" u="sng" dirty="0" err="1">
                <a:solidFill>
                  <a:srgbClr val="000000"/>
                </a:solidFill>
                <a:latin typeface="+mn-lt"/>
              </a:rPr>
              <a:t>Podmínky</a:t>
            </a:r>
            <a:r>
              <a:rPr lang="en-GB" altLang="cs-CZ" sz="1200" b="1" u="sng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b="1" u="sng" dirty="0" err="1">
                <a:solidFill>
                  <a:srgbClr val="000000"/>
                </a:solidFill>
                <a:latin typeface="+mn-lt"/>
              </a:rPr>
              <a:t>účasti</a:t>
            </a:r>
            <a:r>
              <a:rPr lang="en-GB" altLang="cs-CZ" sz="1200" b="1" u="sng" dirty="0">
                <a:solidFill>
                  <a:srgbClr val="000000"/>
                </a:solidFill>
                <a:latin typeface="+mn-lt"/>
              </a:rPr>
              <a:t>: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/>
            </a:r>
            <a:br>
              <a:rPr lang="en-GB" altLang="cs-CZ" sz="1200" dirty="0" smtClean="0">
                <a:solidFill>
                  <a:srgbClr val="000000"/>
                </a:solidFill>
                <a:latin typeface="+mn-lt"/>
              </a:rPr>
            </a:br>
            <a:r>
              <a:rPr lang="en-GB" altLang="cs-CZ" sz="1200" dirty="0" err="1" smtClean="0">
                <a:solidFill>
                  <a:srgbClr val="000000"/>
                </a:solidFill>
                <a:latin typeface="+mn-lt"/>
              </a:rPr>
              <a:t>Vedoucí</a:t>
            </a: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 smtClean="0">
                <a:solidFill>
                  <a:srgbClr val="000000"/>
                </a:solidFill>
                <a:latin typeface="+mn-lt"/>
              </a:rPr>
              <a:t>družstev</a:t>
            </a: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cs-CZ" altLang="cs-CZ" sz="1200" dirty="0" smtClean="0">
                <a:solidFill>
                  <a:srgbClr val="000000"/>
                </a:solidFill>
                <a:latin typeface="+mn-lt"/>
              </a:rPr>
              <a:t>za</a:t>
            </a:r>
            <a:r>
              <a:rPr lang="en-GB" altLang="cs-CZ" sz="1200" dirty="0" err="1" smtClean="0">
                <a:solidFill>
                  <a:srgbClr val="000000"/>
                </a:solidFill>
                <a:latin typeface="+mn-lt"/>
              </a:rPr>
              <a:t>šlou</a:t>
            </a: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 smtClean="0">
                <a:solidFill>
                  <a:srgbClr val="000000"/>
                </a:solidFill>
                <a:latin typeface="+mn-lt"/>
              </a:rPr>
              <a:t>týden</a:t>
            </a: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 smtClean="0">
                <a:solidFill>
                  <a:srgbClr val="000000"/>
                </a:solidFill>
                <a:latin typeface="+mn-lt"/>
              </a:rPr>
              <a:t>před</a:t>
            </a: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 smtClean="0">
                <a:solidFill>
                  <a:srgbClr val="000000"/>
                </a:solidFill>
                <a:latin typeface="+mn-lt"/>
              </a:rPr>
              <a:t>turnajem</a:t>
            </a:r>
            <a:r>
              <a:rPr lang="cs-CZ" altLang="cs-CZ" sz="1200" dirty="0" smtClean="0">
                <a:solidFill>
                  <a:srgbClr val="000000"/>
                </a:solidFill>
                <a:latin typeface="+mn-lt"/>
              </a:rPr>
              <a:t> (do 22.3.2019)</a:t>
            </a: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 smtClean="0">
                <a:solidFill>
                  <a:srgbClr val="000000"/>
                </a:solidFill>
                <a:latin typeface="+mn-lt"/>
              </a:rPr>
              <a:t>na</a:t>
            </a: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> e-mail:</a:t>
            </a:r>
            <a:r>
              <a:rPr lang="cs-CZ" altLang="cs-CZ" sz="1200" dirty="0" smtClean="0">
                <a:solidFill>
                  <a:srgbClr val="000000"/>
                </a:solidFill>
                <a:latin typeface="+mn-lt"/>
              </a:rPr>
              <a:t>                    </a:t>
            </a: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cs-CZ" altLang="cs-CZ" sz="1200" b="1" dirty="0" smtClean="0">
                <a:solidFill>
                  <a:srgbClr val="0070C0"/>
                </a:solidFill>
              </a:rPr>
              <a:t>lexa@lexa-kruzik.cz </a:t>
            </a:r>
            <a:endParaRPr lang="cs-CZ" altLang="cs-CZ" sz="1200" b="1" dirty="0">
              <a:solidFill>
                <a:srgbClr val="0070C0"/>
              </a:solidFill>
            </a:endParaRPr>
          </a:p>
          <a:p>
            <a:pPr eaLnBrk="1" hangingPunct="1">
              <a:buClr>
                <a:srgbClr val="000000"/>
              </a:buClr>
              <a:buSzPct val="100000"/>
              <a:buFont typeface="Lucida Console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r>
              <a:rPr lang="en-GB" altLang="cs-CZ" sz="1200" dirty="0" err="1" smtClean="0">
                <a:solidFill>
                  <a:srgbClr val="000000"/>
                </a:solidFill>
                <a:latin typeface="+mn-lt"/>
              </a:rPr>
              <a:t>seznam</a:t>
            </a: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hráčů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s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čísly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dresů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cs-CZ" altLang="cs-CZ" sz="1200" dirty="0" smtClean="0">
                <a:solidFill>
                  <a:srgbClr val="000000"/>
                </a:solidFill>
                <a:latin typeface="+mn-lt"/>
              </a:rPr>
              <a:t>(</a:t>
            </a:r>
            <a:r>
              <a:rPr lang="cs-CZ" altLang="cs-CZ" sz="1200" dirty="0" err="1" smtClean="0">
                <a:solidFill>
                  <a:srgbClr val="000000"/>
                </a:solidFill>
                <a:latin typeface="+mn-lt"/>
              </a:rPr>
              <a:t>max</a:t>
            </a:r>
            <a:r>
              <a:rPr lang="cs-CZ" altLang="cs-CZ" sz="1200" dirty="0" smtClean="0">
                <a:solidFill>
                  <a:srgbClr val="000000"/>
                </a:solidFill>
                <a:latin typeface="+mn-lt"/>
              </a:rPr>
              <a:t> .15+2</a:t>
            </a:r>
            <a:r>
              <a:rPr lang="cs-CZ" altLang="cs-CZ" sz="1200" dirty="0">
                <a:solidFill>
                  <a:srgbClr val="000000"/>
                </a:solidFill>
                <a:latin typeface="+mn-lt"/>
              </a:rPr>
              <a:t>)</a:t>
            </a: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>.</a:t>
            </a:r>
            <a:endParaRPr lang="cs-CZ" altLang="cs-CZ" sz="1200" dirty="0">
              <a:solidFill>
                <a:srgbClr val="000000"/>
              </a:solidFill>
              <a:latin typeface="+mn-lt"/>
            </a:endParaRPr>
          </a:p>
          <a:p>
            <a:pPr eaLnBrk="1" hangingPunct="1">
              <a:buClr>
                <a:srgbClr val="000000"/>
              </a:buClr>
              <a:buSzPct val="100000"/>
              <a:buFont typeface="Lucida Console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/>
            </a:r>
            <a:br>
              <a:rPr lang="en-GB" altLang="cs-CZ" sz="1200" dirty="0">
                <a:solidFill>
                  <a:srgbClr val="000000"/>
                </a:solidFill>
                <a:latin typeface="+mn-lt"/>
              </a:rPr>
            </a:b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Každé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družstvo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musí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mít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k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dispozici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dvě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sady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dresů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odlišné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barvy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-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světlé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a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tmavé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.</a:t>
            </a:r>
            <a:br>
              <a:rPr lang="en-GB" altLang="cs-CZ" sz="1200" dirty="0">
                <a:solidFill>
                  <a:srgbClr val="000000"/>
                </a:solidFill>
                <a:latin typeface="+mn-lt"/>
              </a:rPr>
            </a:b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Volbu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dresů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má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mužstvo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uvedené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v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zápise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jako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domácí</a:t>
            </a: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>.</a:t>
            </a:r>
            <a:endParaRPr lang="cs-CZ" altLang="cs-CZ" sz="1200" dirty="0" smtClean="0">
              <a:solidFill>
                <a:srgbClr val="000000"/>
              </a:solidFill>
              <a:latin typeface="+mn-lt"/>
            </a:endParaRPr>
          </a:p>
          <a:p>
            <a:pPr eaLnBrk="1" hangingPunct="1">
              <a:buClr>
                <a:srgbClr val="000000"/>
              </a:buClr>
              <a:buSzPct val="100000"/>
              <a:buFont typeface="Lucida Console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r>
              <a:rPr lang="cs-CZ" altLang="cs-CZ" sz="1200" dirty="0" smtClean="0">
                <a:solidFill>
                  <a:srgbClr val="000000"/>
                </a:solidFill>
                <a:latin typeface="+mn-lt"/>
              </a:rPr>
              <a:t>DOPORUČENÍ: chrániče na brusle</a:t>
            </a:r>
          </a:p>
          <a:p>
            <a:pPr eaLnBrk="1" hangingPunct="1">
              <a:buClr>
                <a:srgbClr val="000000"/>
              </a:buClr>
              <a:buSzPct val="100000"/>
              <a:buFont typeface="Lucida Console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/>
            </a:r>
            <a:br>
              <a:rPr lang="en-GB" altLang="cs-CZ" sz="1200" dirty="0">
                <a:solidFill>
                  <a:srgbClr val="000000"/>
                </a:solidFill>
                <a:latin typeface="+mn-lt"/>
              </a:rPr>
            </a:b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/>
            </a:r>
            <a:br>
              <a:rPr lang="en-GB" altLang="cs-CZ" sz="1200" dirty="0">
                <a:solidFill>
                  <a:srgbClr val="000000"/>
                </a:solidFill>
                <a:latin typeface="+mn-lt"/>
              </a:rPr>
            </a:br>
            <a:r>
              <a:rPr lang="en-GB" altLang="cs-CZ" sz="1200" b="1" u="sng" dirty="0" err="1">
                <a:solidFill>
                  <a:srgbClr val="000000"/>
                </a:solidFill>
                <a:latin typeface="+mn-lt"/>
              </a:rPr>
              <a:t>Startovné</a:t>
            </a:r>
            <a:r>
              <a:rPr lang="en-GB" altLang="cs-CZ" sz="1200" b="1" u="sng" dirty="0">
                <a:solidFill>
                  <a:srgbClr val="000000"/>
                </a:solidFill>
                <a:latin typeface="+mn-lt"/>
              </a:rPr>
              <a:t>: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		</a:t>
            </a:r>
            <a:r>
              <a:rPr lang="cs-CZ" altLang="cs-CZ" sz="1200" dirty="0" smtClean="0">
                <a:solidFill>
                  <a:srgbClr val="000000"/>
                </a:solidFill>
                <a:latin typeface="+mn-lt"/>
              </a:rPr>
              <a:t>7000</a:t>
            </a: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>,-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Kč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/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tým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br>
              <a:rPr lang="en-GB" altLang="cs-CZ" sz="1200" dirty="0">
                <a:solidFill>
                  <a:srgbClr val="000000"/>
                </a:solidFill>
                <a:latin typeface="+mn-lt"/>
              </a:rPr>
            </a:b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/>
            </a:r>
            <a:br>
              <a:rPr lang="en-GB" altLang="cs-CZ" sz="1200" dirty="0">
                <a:solidFill>
                  <a:srgbClr val="000000"/>
                </a:solidFill>
                <a:latin typeface="+mn-lt"/>
              </a:rPr>
            </a:br>
            <a:r>
              <a:rPr lang="cs-CZ" altLang="cs-CZ" sz="1200" dirty="0" smtClean="0">
                <a:solidFill>
                  <a:srgbClr val="000000"/>
                </a:solidFill>
                <a:latin typeface="+mn-lt"/>
              </a:rPr>
              <a:t>Startovné</a:t>
            </a: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prosíme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cs-CZ" altLang="cs-CZ" sz="1200" dirty="0" smtClean="0">
                <a:solidFill>
                  <a:srgbClr val="000000"/>
                </a:solidFill>
                <a:latin typeface="+mn-lt"/>
              </a:rPr>
              <a:t>za</a:t>
            </a:r>
            <a:r>
              <a:rPr lang="en-GB" altLang="cs-CZ" sz="1200" dirty="0" err="1" smtClean="0">
                <a:solidFill>
                  <a:srgbClr val="000000"/>
                </a:solidFill>
                <a:latin typeface="+mn-lt"/>
              </a:rPr>
              <a:t>platit</a:t>
            </a: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na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cs-CZ" altLang="cs-CZ" sz="1200" dirty="0" err="1">
                <a:solidFill>
                  <a:srgbClr val="000000"/>
                </a:solidFill>
                <a:latin typeface="+mn-lt"/>
              </a:rPr>
              <a:t>ú</a:t>
            </a:r>
            <a:r>
              <a:rPr lang="en-GB" altLang="cs-CZ" sz="1200" dirty="0" err="1" smtClean="0">
                <a:solidFill>
                  <a:srgbClr val="000000"/>
                </a:solidFill>
                <a:latin typeface="+mn-lt"/>
              </a:rPr>
              <a:t>čet</a:t>
            </a: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b="1" dirty="0" smtClean="0">
                <a:solidFill>
                  <a:schemeClr val="tx1"/>
                </a:solidFill>
                <a:latin typeface="+mn-lt"/>
              </a:rPr>
              <a:t>19-8912080257/0100</a:t>
            </a: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( </a:t>
            </a:r>
            <a:r>
              <a:rPr lang="cs-CZ" altLang="cs-CZ" sz="1200" dirty="0" smtClean="0">
                <a:solidFill>
                  <a:srgbClr val="000000"/>
                </a:solidFill>
                <a:latin typeface="+mn-lt"/>
              </a:rPr>
              <a:t>do poznámky: název klubu a turnaj Primátor</a:t>
            </a: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>)</a:t>
            </a:r>
            <a:r>
              <a:rPr lang="cs-CZ" altLang="cs-CZ" sz="1200" dirty="0" smtClean="0">
                <a:solidFill>
                  <a:srgbClr val="000000"/>
                </a:solidFill>
                <a:latin typeface="+mn-lt"/>
              </a:rPr>
              <a:t> nebo na místě organizátorům.</a:t>
            </a: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/>
            </a:r>
            <a:br>
              <a:rPr lang="en-GB" altLang="cs-CZ" sz="1200" dirty="0">
                <a:solidFill>
                  <a:srgbClr val="000000"/>
                </a:solidFill>
                <a:latin typeface="+mn-lt"/>
              </a:rPr>
            </a:b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/>
            </a:r>
            <a:br>
              <a:rPr lang="en-GB" altLang="cs-CZ" sz="1200" dirty="0">
                <a:solidFill>
                  <a:srgbClr val="000000"/>
                </a:solidFill>
                <a:latin typeface="+mn-lt"/>
              </a:rPr>
            </a:b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/>
            </a:r>
            <a:b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/>
            </a:r>
            <a:b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/>
            </a:r>
            <a:b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/>
            </a:r>
            <a:b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</a:br>
            <a:endParaRPr lang="en-GB" altLang="cs-CZ" sz="1200" dirty="0">
              <a:solidFill>
                <a:srgbClr val="000000"/>
              </a:solidFill>
              <a:latin typeface="Lucida Console" pitchFamily="49" charset="0"/>
            </a:endParaRPr>
          </a:p>
        </p:txBody>
      </p:sp>
      <p:pic>
        <p:nvPicPr>
          <p:cNvPr id="4" name="Obrázek 3" descr="0_mesto jihlav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2185" y="416661"/>
            <a:ext cx="1423745" cy="864096"/>
          </a:xfrm>
          <a:prstGeom prst="rect">
            <a:avLst/>
          </a:prstGeom>
        </p:spPr>
      </p:pic>
      <p:pic>
        <p:nvPicPr>
          <p:cNvPr id="5" name="Obrázek 4" descr="WARR_W_wReg_Horiz_K_R0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37112" y="550814"/>
            <a:ext cx="1829536" cy="62528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1012" y="80097"/>
            <a:ext cx="1872208" cy="1526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332656" y="2699792"/>
            <a:ext cx="6049095" cy="61947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eaLnBrk="1" hangingPunct="1">
              <a:buClr>
                <a:srgbClr val="000000"/>
              </a:buClr>
              <a:buSzPct val="100000"/>
              <a:buFont typeface="Lucida Console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r>
              <a:rPr lang="cs-CZ" altLang="cs-CZ" sz="1100" b="1" u="sng" dirty="0">
                <a:solidFill>
                  <a:srgbClr val="000000"/>
                </a:solidFill>
                <a:latin typeface="Lucida Console" pitchFamily="49" charset="0"/>
              </a:rPr>
              <a:t>	</a:t>
            </a:r>
            <a:endParaRPr lang="cs-CZ" altLang="cs-CZ" sz="1100" b="1" u="sng" dirty="0" smtClean="0">
              <a:solidFill>
                <a:srgbClr val="000000"/>
              </a:solidFill>
              <a:latin typeface="Lucida Console" pitchFamily="49" charset="0"/>
            </a:endParaRPr>
          </a:p>
          <a:p>
            <a:pPr eaLnBrk="1" hangingPunct="1">
              <a:buClr>
                <a:srgbClr val="000000"/>
              </a:buClr>
              <a:buSzPct val="100000"/>
              <a:buFont typeface="Lucida Console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r>
              <a:rPr lang="en-GB" altLang="cs-CZ" sz="1200" b="1" u="sng" dirty="0" smtClean="0">
                <a:solidFill>
                  <a:srgbClr val="000000"/>
                </a:solidFill>
                <a:latin typeface="+mn-lt"/>
              </a:rPr>
              <a:t>O </a:t>
            </a:r>
            <a:r>
              <a:rPr lang="en-GB" altLang="cs-CZ" sz="1200" b="1" u="sng" dirty="0" err="1">
                <a:solidFill>
                  <a:srgbClr val="000000"/>
                </a:solidFill>
                <a:latin typeface="+mn-lt"/>
              </a:rPr>
              <a:t>konečném</a:t>
            </a:r>
            <a:r>
              <a:rPr lang="en-GB" altLang="cs-CZ" sz="1200" b="1" u="sng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b="1" u="sng" dirty="0" err="1">
                <a:solidFill>
                  <a:srgbClr val="000000"/>
                </a:solidFill>
                <a:latin typeface="+mn-lt"/>
              </a:rPr>
              <a:t>pořadí</a:t>
            </a:r>
            <a:r>
              <a:rPr lang="en-GB" altLang="cs-CZ" sz="1200" b="1" u="sng" dirty="0">
                <a:solidFill>
                  <a:srgbClr val="000000"/>
                </a:solidFill>
                <a:latin typeface="+mn-lt"/>
              </a:rPr>
              <a:t> v </a:t>
            </a:r>
            <a:r>
              <a:rPr lang="en-GB" altLang="cs-CZ" sz="1200" b="1" u="sng" dirty="0" err="1">
                <a:solidFill>
                  <a:srgbClr val="000000"/>
                </a:solidFill>
                <a:latin typeface="+mn-lt"/>
              </a:rPr>
              <a:t>rozhoduje</a:t>
            </a:r>
            <a:r>
              <a:rPr lang="en-GB" altLang="cs-CZ" sz="1200" b="1" u="sng" dirty="0">
                <a:solidFill>
                  <a:srgbClr val="000000"/>
                </a:solidFill>
                <a:latin typeface="+mn-lt"/>
              </a:rPr>
              <a:t>:</a:t>
            </a:r>
            <a:br>
              <a:rPr lang="en-GB" altLang="cs-CZ" sz="1200" b="1" u="sng" dirty="0">
                <a:solidFill>
                  <a:srgbClr val="000000"/>
                </a:solidFill>
                <a:latin typeface="+mn-lt"/>
              </a:rPr>
            </a:br>
            <a:r>
              <a:rPr lang="en-GB" altLang="cs-CZ" sz="1200" b="1" u="sng" dirty="0">
                <a:solidFill>
                  <a:srgbClr val="000000"/>
                </a:solidFill>
                <a:latin typeface="+mn-lt"/>
              </a:rPr>
              <a:t/>
            </a:r>
            <a:br>
              <a:rPr lang="en-GB" altLang="cs-CZ" sz="1200" b="1" u="sng" dirty="0">
                <a:solidFill>
                  <a:srgbClr val="000000"/>
                </a:solidFill>
                <a:latin typeface="+mn-lt"/>
              </a:rPr>
            </a:b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>A.</a:t>
            </a:r>
            <a:r>
              <a:rPr lang="cs-CZ" altLang="cs-CZ" sz="1200" dirty="0" smtClean="0">
                <a:solidFill>
                  <a:srgbClr val="000000"/>
                </a:solidFill>
                <a:latin typeface="+mn-lt"/>
              </a:rPr>
              <a:t>    </a:t>
            </a:r>
            <a:r>
              <a:rPr lang="en-GB" altLang="cs-CZ" sz="1200" dirty="0" err="1" smtClean="0">
                <a:solidFill>
                  <a:srgbClr val="000000"/>
                </a:solidFill>
                <a:latin typeface="+mn-lt"/>
              </a:rPr>
              <a:t>počet</a:t>
            </a: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bodů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(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vítězství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cs-CZ" altLang="cs-CZ" sz="1200" dirty="0" smtClean="0">
                <a:solidFill>
                  <a:srgbClr val="000000"/>
                </a:solidFill>
                <a:latin typeface="+mn-lt"/>
              </a:rPr>
              <a:t>3</a:t>
            </a: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body,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remiza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1 bod,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prohra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0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bodů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)</a:t>
            </a:r>
            <a:br>
              <a:rPr lang="en-GB" altLang="cs-CZ" sz="1200" dirty="0">
                <a:solidFill>
                  <a:srgbClr val="000000"/>
                </a:solidFill>
                <a:latin typeface="+mn-lt"/>
              </a:rPr>
            </a:b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/>
            </a:r>
            <a:br>
              <a:rPr lang="en-GB" altLang="cs-CZ" sz="1200" dirty="0">
                <a:solidFill>
                  <a:srgbClr val="000000"/>
                </a:solidFill>
                <a:latin typeface="+mn-lt"/>
              </a:rPr>
            </a:b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>B.</a:t>
            </a:r>
            <a:r>
              <a:rPr lang="cs-CZ" altLang="cs-CZ" sz="1200" dirty="0" smtClean="0">
                <a:solidFill>
                  <a:srgbClr val="000000"/>
                </a:solidFill>
                <a:latin typeface="+mn-lt"/>
              </a:rPr>
              <a:t>    </a:t>
            </a:r>
            <a:r>
              <a:rPr lang="en-GB" altLang="cs-CZ" sz="1200" dirty="0" err="1" smtClean="0">
                <a:solidFill>
                  <a:srgbClr val="000000"/>
                </a:solidFill>
                <a:latin typeface="+mn-lt"/>
              </a:rPr>
              <a:t>při</a:t>
            </a: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rovnosti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bodů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dvou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mužstev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: 	</a:t>
            </a:r>
            <a:br>
              <a:rPr lang="en-GB" altLang="cs-CZ" sz="1200" dirty="0">
                <a:solidFill>
                  <a:srgbClr val="000000"/>
                </a:solidFill>
                <a:latin typeface="+mn-lt"/>
              </a:rPr>
            </a:b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	</a:t>
            </a:r>
            <a:r>
              <a:rPr lang="cs-CZ" altLang="cs-CZ" sz="1200" dirty="0" smtClean="0">
                <a:solidFill>
                  <a:srgbClr val="000000"/>
                </a:solidFill>
                <a:latin typeface="+mn-lt"/>
              </a:rPr>
              <a:t>   </a:t>
            </a: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>I.</a:t>
            </a:r>
            <a:r>
              <a:rPr lang="cs-CZ" altLang="cs-CZ" sz="1200" dirty="0" smtClean="0">
                <a:solidFill>
                  <a:srgbClr val="000000"/>
                </a:solidFill>
                <a:latin typeface="+mn-lt"/>
              </a:rPr>
              <a:t>  </a:t>
            </a:r>
            <a:r>
              <a:rPr lang="en-GB" altLang="cs-CZ" sz="1200" dirty="0" err="1" smtClean="0">
                <a:solidFill>
                  <a:srgbClr val="000000"/>
                </a:solidFill>
                <a:latin typeface="+mn-lt"/>
              </a:rPr>
              <a:t>vzájemná</a:t>
            </a: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utkání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/>
            </a:r>
            <a:br>
              <a:rPr lang="en-GB" altLang="cs-CZ" sz="1200" dirty="0">
                <a:solidFill>
                  <a:srgbClr val="000000"/>
                </a:solidFill>
                <a:latin typeface="+mn-lt"/>
              </a:rPr>
            </a:br>
            <a:r>
              <a:rPr lang="cs-CZ" altLang="cs-CZ" sz="1200" dirty="0">
                <a:solidFill>
                  <a:srgbClr val="000000"/>
                </a:solidFill>
                <a:latin typeface="+mn-lt"/>
              </a:rPr>
              <a:t>	 </a:t>
            </a:r>
            <a:r>
              <a:rPr lang="cs-CZ" altLang="cs-CZ" sz="1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>II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. </a:t>
            </a:r>
            <a:r>
              <a:rPr lang="cs-CZ" altLang="cs-CZ" sz="1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 smtClean="0">
                <a:solidFill>
                  <a:srgbClr val="000000"/>
                </a:solidFill>
                <a:latin typeface="+mn-lt"/>
              </a:rPr>
              <a:t>brankový</a:t>
            </a: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rozdíl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ze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všech</a:t>
            </a:r>
            <a:r>
              <a:rPr lang="cs-CZ" altLang="cs-CZ" sz="1200" dirty="0">
                <a:solidFill>
                  <a:srgbClr val="000000"/>
                </a:solidFill>
                <a:latin typeface="+mn-lt"/>
              </a:rPr>
              <a:t> utkání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/>
            </a:r>
            <a:br>
              <a:rPr lang="en-GB" altLang="cs-CZ" sz="1200" dirty="0">
                <a:solidFill>
                  <a:srgbClr val="000000"/>
                </a:solidFill>
                <a:latin typeface="+mn-lt"/>
              </a:rPr>
            </a:b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	</a:t>
            </a:r>
            <a:r>
              <a:rPr lang="cs-CZ" altLang="cs-CZ" sz="1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>III.</a:t>
            </a:r>
            <a:r>
              <a:rPr lang="cs-CZ" altLang="cs-CZ" sz="1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větší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počet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vstřelených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branek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ze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všech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utkání</a:t>
            </a:r>
            <a:endParaRPr lang="cs-CZ" altLang="cs-CZ" sz="1200" dirty="0">
              <a:solidFill>
                <a:srgbClr val="000000"/>
              </a:solidFill>
              <a:latin typeface="+mn-lt"/>
            </a:endParaRPr>
          </a:p>
          <a:p>
            <a:pPr eaLnBrk="1" hangingPunct="1">
              <a:buClr>
                <a:srgbClr val="000000"/>
              </a:buClr>
              <a:buSzPct val="100000"/>
              <a:buFont typeface="Lucida Console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r>
              <a:rPr lang="cs-CZ" altLang="cs-CZ" sz="1200" dirty="0">
                <a:solidFill>
                  <a:srgbClr val="000000"/>
                </a:solidFill>
                <a:latin typeface="+mn-lt"/>
              </a:rPr>
              <a:t>	</a:t>
            </a:r>
            <a:r>
              <a:rPr lang="cs-CZ" altLang="cs-CZ" sz="1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>IV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. </a:t>
            </a:r>
            <a:r>
              <a:rPr lang="cs-CZ" altLang="cs-CZ" sz="1200" dirty="0" smtClean="0">
                <a:solidFill>
                  <a:srgbClr val="000000"/>
                </a:solidFill>
                <a:latin typeface="+mn-lt"/>
              </a:rPr>
              <a:t> m</a:t>
            </a:r>
            <a:r>
              <a:rPr lang="en-GB" altLang="cs-CZ" sz="1200" dirty="0" err="1" smtClean="0">
                <a:solidFill>
                  <a:srgbClr val="000000"/>
                </a:solidFill>
                <a:latin typeface="+mn-lt"/>
              </a:rPr>
              <a:t>enší</a:t>
            </a:r>
            <a:r>
              <a:rPr lang="cs-CZ" altLang="cs-CZ" sz="1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 smtClean="0">
                <a:solidFill>
                  <a:srgbClr val="000000"/>
                </a:solidFill>
                <a:latin typeface="+mn-lt"/>
              </a:rPr>
              <a:t>počet</a:t>
            </a: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celkových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trestů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v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turnaji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/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součet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>T</a:t>
            </a:r>
            <a:r>
              <a:rPr lang="cs-CZ" altLang="cs-CZ" sz="1200" dirty="0" smtClean="0">
                <a:solidFill>
                  <a:srgbClr val="000000"/>
                </a:solidFill>
                <a:latin typeface="+mn-lt"/>
              </a:rPr>
              <a:t>S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/>
            </a:r>
            <a:br>
              <a:rPr lang="en-GB" altLang="cs-CZ" sz="1200" dirty="0">
                <a:solidFill>
                  <a:srgbClr val="000000"/>
                </a:solidFill>
                <a:latin typeface="+mn-lt"/>
              </a:rPr>
            </a:b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/>
            </a:r>
            <a:br>
              <a:rPr lang="en-GB" altLang="cs-CZ" sz="1200" dirty="0">
                <a:solidFill>
                  <a:srgbClr val="000000"/>
                </a:solidFill>
                <a:latin typeface="+mn-lt"/>
              </a:rPr>
            </a:b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>C.</a:t>
            </a:r>
            <a:r>
              <a:rPr lang="cs-CZ" altLang="cs-CZ" sz="1200" dirty="0" smtClean="0">
                <a:solidFill>
                  <a:srgbClr val="000000"/>
                </a:solidFill>
                <a:latin typeface="+mn-lt"/>
              </a:rPr>
              <a:t>    </a:t>
            </a:r>
            <a:r>
              <a:rPr lang="en-GB" altLang="cs-CZ" sz="1200" dirty="0" err="1" smtClean="0">
                <a:solidFill>
                  <a:srgbClr val="000000"/>
                </a:solidFill>
                <a:latin typeface="+mn-lt"/>
              </a:rPr>
              <a:t>minitabulka</a:t>
            </a: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–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skóre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ze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vzájemných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utkání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/>
            </a:r>
            <a:br>
              <a:rPr lang="en-GB" altLang="cs-CZ" sz="1200" dirty="0">
                <a:solidFill>
                  <a:srgbClr val="000000"/>
                </a:solidFill>
                <a:latin typeface="+mn-lt"/>
              </a:rPr>
            </a:b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/>
            </a:r>
            <a:br>
              <a:rPr lang="en-GB" altLang="cs-CZ" sz="1200" dirty="0">
                <a:solidFill>
                  <a:srgbClr val="000000"/>
                </a:solidFill>
                <a:latin typeface="+mn-lt"/>
              </a:rPr>
            </a:b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>D.</a:t>
            </a:r>
            <a:r>
              <a:rPr lang="cs-CZ" altLang="cs-CZ" sz="1200" dirty="0" smtClean="0">
                <a:solidFill>
                  <a:srgbClr val="000000"/>
                </a:solidFill>
                <a:latin typeface="+mn-lt"/>
              </a:rPr>
              <a:t>    </a:t>
            </a: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>los</a:t>
            </a:r>
            <a:r>
              <a:rPr lang="en-GB" altLang="cs-CZ" sz="1200" dirty="0" smtClean="0">
                <a:solidFill>
                  <a:srgbClr val="333399"/>
                </a:solidFill>
                <a:latin typeface="+mn-lt"/>
              </a:rPr>
              <a:t> </a:t>
            </a:r>
            <a:r>
              <a:rPr lang="en-GB" altLang="cs-CZ" sz="1200" dirty="0">
                <a:solidFill>
                  <a:srgbClr val="333399"/>
                </a:solidFill>
                <a:latin typeface="+mn-lt"/>
              </a:rPr>
              <a:t/>
            </a:r>
            <a:br>
              <a:rPr lang="en-GB" altLang="cs-CZ" sz="1200" dirty="0">
                <a:solidFill>
                  <a:srgbClr val="333399"/>
                </a:solidFill>
                <a:latin typeface="+mn-lt"/>
              </a:rPr>
            </a:br>
            <a:endParaRPr lang="cs-CZ" altLang="cs-CZ" sz="1200" dirty="0">
              <a:solidFill>
                <a:srgbClr val="000000"/>
              </a:solidFill>
              <a:latin typeface="+mn-lt"/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Lucida Console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endParaRPr lang="cs-CZ" altLang="cs-CZ" sz="1200" dirty="0">
              <a:solidFill>
                <a:srgbClr val="000000"/>
              </a:solidFill>
              <a:latin typeface="+mn-lt"/>
            </a:endParaRPr>
          </a:p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r>
              <a:rPr lang="en-GB" altLang="cs-CZ" sz="1200" b="1" u="sng" dirty="0" err="1">
                <a:solidFill>
                  <a:srgbClr val="000000"/>
                </a:solidFill>
                <a:latin typeface="+mn-lt"/>
              </a:rPr>
              <a:t>Tresty</a:t>
            </a:r>
            <a:r>
              <a:rPr lang="en-GB" altLang="cs-CZ" sz="1200" b="1" u="sng" dirty="0">
                <a:solidFill>
                  <a:srgbClr val="000000"/>
                </a:solidFill>
                <a:latin typeface="+mn-lt"/>
              </a:rPr>
              <a:t>: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endParaRPr lang="cs-CZ" altLang="cs-CZ" sz="1200" dirty="0" smtClean="0">
              <a:solidFill>
                <a:srgbClr val="000000"/>
              </a:solidFill>
              <a:latin typeface="+mn-lt"/>
            </a:endParaRPr>
          </a:p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/>
            </a:r>
            <a:br>
              <a:rPr lang="en-GB" altLang="cs-CZ" sz="1200" dirty="0">
                <a:solidFill>
                  <a:srgbClr val="000000"/>
                </a:solidFill>
                <a:latin typeface="+mn-lt"/>
              </a:rPr>
            </a:br>
            <a:r>
              <a:rPr lang="cs-CZ" altLang="cs-CZ" sz="1200" dirty="0" smtClean="0">
                <a:solidFill>
                  <a:srgbClr val="000000"/>
                </a:solidFill>
                <a:latin typeface="+mn-lt"/>
              </a:rPr>
              <a:t>Po faulu následuje vyloučení na 1 minutu.</a:t>
            </a: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 smtClean="0">
                <a:solidFill>
                  <a:srgbClr val="000000"/>
                </a:solidFill>
                <a:latin typeface="+mn-lt"/>
              </a:rPr>
              <a:t>Při</a:t>
            </a: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 smtClean="0">
                <a:solidFill>
                  <a:srgbClr val="000000"/>
                </a:solidFill>
                <a:latin typeface="+mn-lt"/>
              </a:rPr>
              <a:t>udělení</a:t>
            </a: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 smtClean="0">
                <a:solidFill>
                  <a:srgbClr val="000000"/>
                </a:solidFill>
                <a:latin typeface="+mn-lt"/>
              </a:rPr>
              <a:t>trestu</a:t>
            </a: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> do </a:t>
            </a:r>
            <a:r>
              <a:rPr lang="en-GB" altLang="cs-CZ" sz="1200" dirty="0" err="1" smtClean="0">
                <a:solidFill>
                  <a:srgbClr val="000000"/>
                </a:solidFill>
                <a:latin typeface="+mn-lt"/>
              </a:rPr>
              <a:t>konce</a:t>
            </a:r>
            <a:r>
              <a:rPr lang="cs-CZ" altLang="cs-CZ" sz="1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 smtClean="0">
                <a:solidFill>
                  <a:srgbClr val="000000"/>
                </a:solidFill>
                <a:latin typeface="+mn-lt"/>
              </a:rPr>
              <a:t>utkání</a:t>
            </a: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>, </a:t>
            </a:r>
            <a:r>
              <a:rPr lang="en-GB" altLang="cs-CZ" sz="1200" dirty="0" err="1" smtClean="0">
                <a:solidFill>
                  <a:srgbClr val="000000"/>
                </a:solidFill>
                <a:latin typeface="+mn-lt"/>
              </a:rPr>
              <a:t>nesmí</a:t>
            </a: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 smtClean="0">
                <a:solidFill>
                  <a:srgbClr val="000000"/>
                </a:solidFill>
                <a:latin typeface="+mn-lt"/>
              </a:rPr>
              <a:t>uvedený</a:t>
            </a: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 smtClean="0">
                <a:solidFill>
                  <a:srgbClr val="000000"/>
                </a:solidFill>
                <a:latin typeface="+mn-lt"/>
              </a:rPr>
              <a:t>hráč</a:t>
            </a: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 smtClean="0">
                <a:solidFill>
                  <a:srgbClr val="000000"/>
                </a:solidFill>
                <a:latin typeface="+mn-lt"/>
              </a:rPr>
              <a:t>nastoupit</a:t>
            </a: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> v </a:t>
            </a:r>
            <a:r>
              <a:rPr lang="en-GB" altLang="cs-CZ" sz="1200" dirty="0" err="1" smtClean="0">
                <a:solidFill>
                  <a:srgbClr val="000000"/>
                </a:solidFill>
                <a:latin typeface="+mn-lt"/>
              </a:rPr>
              <a:t>dalším</a:t>
            </a: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 smtClean="0">
                <a:solidFill>
                  <a:srgbClr val="000000"/>
                </a:solidFill>
                <a:latin typeface="+mn-lt"/>
              </a:rPr>
              <a:t>utkání</a:t>
            </a:r>
            <a:r>
              <a:rPr lang="en-GB" altLang="cs-CZ" sz="1200" dirty="0" smtClean="0">
                <a:solidFill>
                  <a:srgbClr val="333399"/>
                </a:solidFill>
                <a:latin typeface="+mn-lt"/>
              </a:rPr>
              <a:t>. </a:t>
            </a:r>
            <a:r>
              <a:rPr lang="en-GB" altLang="cs-CZ" sz="1200" b="1" u="sng" dirty="0">
                <a:solidFill>
                  <a:srgbClr val="000000"/>
                </a:solidFill>
                <a:latin typeface="+mn-lt"/>
              </a:rPr>
              <a:t/>
            </a:r>
            <a:br>
              <a:rPr lang="en-GB" altLang="cs-CZ" sz="1200" b="1" u="sng" dirty="0">
                <a:solidFill>
                  <a:srgbClr val="000000"/>
                </a:solidFill>
                <a:latin typeface="+mn-lt"/>
              </a:rPr>
            </a:br>
            <a:r>
              <a:rPr lang="en-GB" altLang="cs-CZ" sz="1200" b="1" u="sng" dirty="0">
                <a:solidFill>
                  <a:srgbClr val="000000"/>
                </a:solidFill>
                <a:latin typeface="+mn-lt"/>
              </a:rPr>
              <a:t/>
            </a:r>
            <a:br>
              <a:rPr lang="en-GB" altLang="cs-CZ" sz="1200" b="1" u="sng" dirty="0">
                <a:solidFill>
                  <a:srgbClr val="000000"/>
                </a:solidFill>
                <a:latin typeface="+mn-lt"/>
              </a:rPr>
            </a:br>
            <a:r>
              <a:rPr lang="en-GB" altLang="cs-CZ" sz="1200" b="1" u="sng" dirty="0" err="1">
                <a:solidFill>
                  <a:srgbClr val="000000"/>
                </a:solidFill>
                <a:latin typeface="+mn-lt"/>
              </a:rPr>
              <a:t>Protesty</a:t>
            </a:r>
            <a:r>
              <a:rPr lang="en-GB" altLang="cs-CZ" sz="1200" b="1" u="sng" dirty="0" smtClean="0">
                <a:solidFill>
                  <a:srgbClr val="000000"/>
                </a:solidFill>
                <a:latin typeface="+mn-lt"/>
              </a:rPr>
              <a:t>:</a:t>
            </a:r>
            <a:endParaRPr lang="cs-CZ" altLang="cs-CZ" sz="1200" b="1" u="sng" dirty="0" smtClean="0">
              <a:solidFill>
                <a:srgbClr val="000000"/>
              </a:solidFill>
              <a:latin typeface="+mn-lt"/>
            </a:endParaRPr>
          </a:p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r>
              <a:rPr lang="en-GB" altLang="cs-CZ" sz="1200" b="1" u="sng" dirty="0">
                <a:solidFill>
                  <a:srgbClr val="000000"/>
                </a:solidFill>
                <a:latin typeface="+mn-lt"/>
              </a:rPr>
              <a:t/>
            </a:r>
            <a:br>
              <a:rPr lang="en-GB" altLang="cs-CZ" sz="1200" b="1" u="sng" dirty="0">
                <a:solidFill>
                  <a:srgbClr val="000000"/>
                </a:solidFill>
                <a:latin typeface="+mn-lt"/>
              </a:rPr>
            </a:b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Žádné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protesty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nejsou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povoleny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.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Organizátoři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budou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posuzovat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veškeré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logické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stížnost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nebo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připomínky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pokud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jsou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předkládány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profesionálním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způsobem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.</a:t>
            </a:r>
            <a:br>
              <a:rPr lang="en-GB" altLang="cs-CZ" sz="1200" dirty="0">
                <a:solidFill>
                  <a:srgbClr val="000000"/>
                </a:solidFill>
                <a:latin typeface="+mn-lt"/>
              </a:rPr>
            </a:b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/>
            </a:r>
            <a:br>
              <a:rPr lang="en-GB" altLang="cs-CZ" sz="1200" dirty="0">
                <a:solidFill>
                  <a:srgbClr val="000000"/>
                </a:solidFill>
                <a:latin typeface="+mn-lt"/>
              </a:rPr>
            </a:br>
            <a:r>
              <a:rPr lang="en-GB" altLang="cs-CZ" sz="1200" b="1" u="sng" dirty="0" err="1">
                <a:solidFill>
                  <a:srgbClr val="000000"/>
                </a:solidFill>
                <a:latin typeface="+mn-lt"/>
              </a:rPr>
              <a:t>Hodnocení</a:t>
            </a:r>
            <a:r>
              <a:rPr lang="en-GB" altLang="cs-CZ" sz="1200" b="1" u="sng" dirty="0">
                <a:solidFill>
                  <a:srgbClr val="000000"/>
                </a:solidFill>
                <a:latin typeface="+mn-lt"/>
              </a:rPr>
              <a:t> a </a:t>
            </a:r>
            <a:r>
              <a:rPr lang="en-GB" altLang="cs-CZ" sz="1200" b="1" u="sng" dirty="0" err="1">
                <a:solidFill>
                  <a:srgbClr val="000000"/>
                </a:solidFill>
                <a:latin typeface="+mn-lt"/>
              </a:rPr>
              <a:t>ceny</a:t>
            </a:r>
            <a:r>
              <a:rPr lang="en-GB" altLang="cs-CZ" sz="1200" b="1" u="sng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b="1" u="sng" dirty="0" err="1">
                <a:solidFill>
                  <a:srgbClr val="000000"/>
                </a:solidFill>
                <a:latin typeface="+mn-lt"/>
              </a:rPr>
              <a:t>turnaje</a:t>
            </a:r>
            <a:r>
              <a:rPr lang="en-GB" altLang="cs-CZ" sz="1200" b="1" u="sng" dirty="0" smtClean="0">
                <a:solidFill>
                  <a:srgbClr val="000000"/>
                </a:solidFill>
                <a:latin typeface="+mn-lt"/>
              </a:rPr>
              <a:t>:</a:t>
            </a:r>
            <a:endParaRPr lang="cs-CZ" altLang="cs-CZ" sz="1200" b="1" u="sng" dirty="0" smtClean="0">
              <a:solidFill>
                <a:srgbClr val="000000"/>
              </a:solidFill>
              <a:latin typeface="+mn-lt"/>
            </a:endParaRPr>
          </a:p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r>
              <a:rPr lang="en-GB" altLang="cs-CZ" sz="1200" b="1" u="sng" dirty="0">
                <a:solidFill>
                  <a:srgbClr val="000000"/>
                </a:solidFill>
                <a:latin typeface="+mn-lt"/>
              </a:rPr>
              <a:t/>
            </a:r>
            <a:br>
              <a:rPr lang="en-GB" altLang="cs-CZ" sz="1200" b="1" u="sng" dirty="0">
                <a:solidFill>
                  <a:srgbClr val="000000"/>
                </a:solidFill>
                <a:latin typeface="+mn-lt"/>
              </a:rPr>
            </a:b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Po </a:t>
            </a:r>
            <a:r>
              <a:rPr lang="cs-CZ" altLang="cs-CZ" sz="1200" dirty="0" err="1">
                <a:solidFill>
                  <a:srgbClr val="000000"/>
                </a:solidFill>
                <a:latin typeface="+mn-lt"/>
              </a:rPr>
              <a:t>z</a:t>
            </a:r>
            <a:r>
              <a:rPr lang="en-GB" altLang="cs-CZ" sz="1200" dirty="0" err="1" smtClean="0">
                <a:solidFill>
                  <a:srgbClr val="000000"/>
                </a:solidFill>
                <a:latin typeface="+mn-lt"/>
              </a:rPr>
              <a:t>končení</a:t>
            </a: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cs-CZ" altLang="cs-CZ" sz="1200" dirty="0" smtClean="0">
                <a:solidFill>
                  <a:srgbClr val="000000"/>
                </a:solidFill>
                <a:latin typeface="+mn-lt"/>
              </a:rPr>
              <a:t>turnaje bude vyhlášen nejlepší hráč  každého týmu.</a:t>
            </a: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>       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/>
            </a:r>
            <a:br>
              <a:rPr lang="en-GB" altLang="cs-CZ" sz="1200" dirty="0">
                <a:solidFill>
                  <a:srgbClr val="000000"/>
                </a:solidFill>
                <a:latin typeface="+mn-lt"/>
              </a:rPr>
            </a:b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/>
            </a:r>
            <a:br>
              <a:rPr lang="en-GB" altLang="cs-CZ" sz="1200" dirty="0">
                <a:solidFill>
                  <a:srgbClr val="000000"/>
                </a:solidFill>
                <a:latin typeface="+mn-lt"/>
              </a:rPr>
            </a:b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1.místo</a:t>
            </a:r>
            <a:r>
              <a:rPr lang="cs-CZ" altLang="cs-CZ" sz="1200" dirty="0">
                <a:solidFill>
                  <a:srgbClr val="000000"/>
                </a:solidFill>
                <a:latin typeface="+mn-lt"/>
              </a:rPr>
              <a:t>  	</a:t>
            </a: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>PUTOVNÍ 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POHÁR </a:t>
            </a:r>
            <a:r>
              <a:rPr lang="cs-CZ" altLang="cs-CZ" sz="1200" dirty="0" smtClean="0">
                <a:solidFill>
                  <a:srgbClr val="000000"/>
                </a:solidFill>
                <a:latin typeface="+mn-lt"/>
              </a:rPr>
              <a:t>PRIMÁTORA STATUTÁRNÍHO MĚSTA JIHLAVY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/>
            </a:r>
            <a:br>
              <a:rPr lang="en-GB" altLang="cs-CZ" sz="1200" dirty="0">
                <a:solidFill>
                  <a:srgbClr val="000000"/>
                </a:solidFill>
                <a:latin typeface="+mn-lt"/>
              </a:rPr>
            </a:b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1.-3.místo	</a:t>
            </a:r>
            <a:r>
              <a:rPr lang="en-GB" altLang="cs-CZ" sz="1200" dirty="0" err="1" smtClean="0">
                <a:solidFill>
                  <a:srgbClr val="000000"/>
                </a:solidFill>
                <a:latin typeface="+mn-lt"/>
              </a:rPr>
              <a:t>pohár,medaile,diplom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/>
            </a:r>
            <a:br>
              <a:rPr lang="en-GB" altLang="cs-CZ" sz="1200" dirty="0">
                <a:solidFill>
                  <a:srgbClr val="000000"/>
                </a:solidFill>
                <a:latin typeface="+mn-lt"/>
              </a:rPr>
            </a:b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4</a:t>
            </a: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>.-</a:t>
            </a:r>
            <a:r>
              <a:rPr lang="cs-CZ" altLang="cs-CZ" sz="1200" dirty="0" smtClean="0">
                <a:solidFill>
                  <a:srgbClr val="000000"/>
                </a:solidFill>
                <a:latin typeface="+mn-lt"/>
              </a:rPr>
              <a:t>10.</a:t>
            </a:r>
            <a:r>
              <a:rPr lang="en-GB" altLang="cs-CZ" sz="1200" dirty="0" err="1" smtClean="0">
                <a:solidFill>
                  <a:srgbClr val="000000"/>
                </a:solidFill>
                <a:latin typeface="+mn-lt"/>
              </a:rPr>
              <a:t>místo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	</a:t>
            </a:r>
            <a:r>
              <a:rPr lang="en-GB" altLang="cs-CZ" sz="1200" dirty="0" err="1" smtClean="0">
                <a:solidFill>
                  <a:srgbClr val="000000"/>
                </a:solidFill>
                <a:latin typeface="+mn-lt"/>
              </a:rPr>
              <a:t>diplom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/>
            </a:r>
            <a:br>
              <a:rPr lang="en-GB" altLang="cs-CZ" sz="1200" dirty="0">
                <a:solidFill>
                  <a:srgbClr val="000000"/>
                </a:solidFill>
                <a:latin typeface="+mn-lt"/>
              </a:rPr>
            </a:br>
            <a:endParaRPr lang="en-GB" altLang="cs-CZ" sz="1200" dirty="0">
              <a:solidFill>
                <a:srgbClr val="000000"/>
              </a:solidFill>
              <a:latin typeface="+mn-lt"/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Lucida Console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endParaRPr lang="en-GB" altLang="cs-CZ" sz="1100" dirty="0">
              <a:solidFill>
                <a:srgbClr val="000000"/>
              </a:solidFill>
              <a:latin typeface="Lucida Console" pitchFamily="49" charset="0"/>
            </a:endParaRPr>
          </a:p>
        </p:txBody>
      </p:sp>
      <p:sp>
        <p:nvSpPr>
          <p:cNvPr id="5124" name="Obdélník 3"/>
          <p:cNvSpPr>
            <a:spLocks noChangeArrowheads="1"/>
          </p:cNvSpPr>
          <p:nvPr/>
        </p:nvSpPr>
        <p:spPr bwMode="auto">
          <a:xfrm>
            <a:off x="338138" y="899592"/>
            <a:ext cx="6119812" cy="1887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cs-CZ" altLang="cs-CZ" sz="1200" dirty="0">
                <a:solidFill>
                  <a:srgbClr val="000000"/>
                </a:solidFill>
                <a:latin typeface="Lucida Console" pitchFamily="49" charset="0"/>
              </a:rPr>
              <a:t>		</a:t>
            </a:r>
            <a:endParaRPr lang="cs-CZ" altLang="cs-CZ" sz="1200" b="1" u="sng" dirty="0">
              <a:solidFill>
                <a:srgbClr val="000000"/>
              </a:solidFill>
              <a:latin typeface="Lucida Console" pitchFamily="49" charset="0"/>
            </a:endParaRPr>
          </a:p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cs-CZ" altLang="cs-CZ" sz="1200" b="1" u="sng" dirty="0">
              <a:solidFill>
                <a:srgbClr val="000000"/>
              </a:solidFill>
              <a:latin typeface="Lucida Console" pitchFamily="49" charset="0"/>
            </a:endParaRPr>
          </a:p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cs-CZ" altLang="cs-CZ" sz="1200" b="1" u="sng" dirty="0">
              <a:solidFill>
                <a:srgbClr val="000000"/>
              </a:solidFill>
              <a:latin typeface="Lucida Console" pitchFamily="49" charset="0"/>
            </a:endParaRPr>
          </a:p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cs-CZ" altLang="cs-CZ" sz="1200" b="1" u="sng" dirty="0">
              <a:solidFill>
                <a:srgbClr val="000000"/>
              </a:solidFill>
              <a:latin typeface="Lucida Console" pitchFamily="49" charset="0"/>
            </a:endParaRPr>
          </a:p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altLang="cs-CZ" sz="1200" b="1" u="sng" dirty="0" err="1">
                <a:solidFill>
                  <a:srgbClr val="000000"/>
                </a:solidFill>
                <a:latin typeface="+mn-lt"/>
              </a:rPr>
              <a:t>Systém</a:t>
            </a:r>
            <a:r>
              <a:rPr lang="en-GB" altLang="cs-CZ" sz="1200" b="1" u="sng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b="1" u="sng" dirty="0" err="1">
                <a:solidFill>
                  <a:srgbClr val="000000"/>
                </a:solidFill>
                <a:latin typeface="+mn-lt"/>
              </a:rPr>
              <a:t>turnaje</a:t>
            </a:r>
            <a:r>
              <a:rPr lang="en-GB" altLang="cs-CZ" sz="1200" b="1" u="sng" dirty="0" smtClean="0">
                <a:solidFill>
                  <a:srgbClr val="000000"/>
                </a:solidFill>
                <a:latin typeface="+mn-lt"/>
              </a:rPr>
              <a:t>:</a:t>
            </a:r>
            <a:endParaRPr lang="cs-CZ" altLang="cs-CZ" sz="1200" b="1" u="sng" dirty="0" smtClean="0">
              <a:solidFill>
                <a:srgbClr val="000000"/>
              </a:solidFill>
              <a:latin typeface="+mn-lt"/>
            </a:endParaRPr>
          </a:p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altLang="cs-CZ" sz="1200" b="1" u="sng" dirty="0">
                <a:solidFill>
                  <a:srgbClr val="000000"/>
                </a:solidFill>
                <a:latin typeface="+mn-lt"/>
              </a:rPr>
              <a:t/>
            </a:r>
            <a:br>
              <a:rPr lang="en-GB" altLang="cs-CZ" sz="1200" b="1" u="sng" dirty="0">
                <a:solidFill>
                  <a:srgbClr val="000000"/>
                </a:solidFill>
                <a:latin typeface="+mn-lt"/>
              </a:rPr>
            </a:br>
            <a:r>
              <a:rPr lang="cs-CZ" altLang="cs-CZ" sz="1200" dirty="0" smtClean="0">
                <a:solidFill>
                  <a:srgbClr val="000000"/>
                </a:solidFill>
                <a:latin typeface="+mn-lt"/>
              </a:rPr>
              <a:t>Ve skupinách k</a:t>
            </a:r>
            <a:r>
              <a:rPr lang="en-GB" altLang="cs-CZ" sz="1200" dirty="0" err="1" smtClean="0">
                <a:solidFill>
                  <a:srgbClr val="000000"/>
                </a:solidFill>
                <a:latin typeface="+mn-lt"/>
              </a:rPr>
              <a:t>aždý</a:t>
            </a: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s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každým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cs-CZ" altLang="cs-CZ" sz="1200" dirty="0" smtClean="0">
                <a:solidFill>
                  <a:srgbClr val="000000"/>
                </a:solidFill>
                <a:latin typeface="+mn-lt"/>
              </a:rPr>
              <a:t>2</a:t>
            </a: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X </a:t>
            </a:r>
            <a:r>
              <a:rPr lang="cs-CZ" altLang="cs-CZ" sz="1200" dirty="0" smtClean="0">
                <a:solidFill>
                  <a:srgbClr val="000000"/>
                </a:solidFill>
                <a:latin typeface="+mn-lt"/>
              </a:rPr>
              <a:t>20</a:t>
            </a: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min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čistého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 smtClean="0">
                <a:solidFill>
                  <a:srgbClr val="000000"/>
                </a:solidFill>
                <a:latin typeface="+mn-lt"/>
              </a:rPr>
              <a:t>času</a:t>
            </a:r>
            <a:r>
              <a:rPr lang="cs-CZ" altLang="cs-CZ" sz="1200" dirty="0" smtClean="0">
                <a:solidFill>
                  <a:srgbClr val="000000"/>
                </a:solidFill>
                <a:latin typeface="+mn-lt"/>
              </a:rPr>
              <a:t>, každá polovina je nové utkání.</a:t>
            </a:r>
          </a:p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cs-CZ" altLang="cs-CZ" sz="1200" dirty="0" smtClean="0">
                <a:solidFill>
                  <a:srgbClr val="000000"/>
                </a:solidFill>
                <a:latin typeface="+mn-lt"/>
              </a:rPr>
              <a:t>Nadstavba – play – </a:t>
            </a:r>
            <a:r>
              <a:rPr lang="cs-CZ" altLang="cs-CZ" sz="1200" dirty="0" err="1" smtClean="0">
                <a:solidFill>
                  <a:srgbClr val="000000"/>
                </a:solidFill>
                <a:latin typeface="+mn-lt"/>
              </a:rPr>
              <a:t>off</a:t>
            </a:r>
            <a:r>
              <a:rPr lang="cs-CZ" altLang="cs-CZ" sz="1200" dirty="0" smtClean="0">
                <a:solidFill>
                  <a:srgbClr val="000000"/>
                </a:solidFill>
                <a:latin typeface="+mn-lt"/>
              </a:rPr>
              <a:t>, celkové </a:t>
            </a:r>
            <a:r>
              <a:rPr lang="cs-CZ" altLang="cs-CZ" sz="1200" dirty="0" err="1" smtClean="0">
                <a:solidFill>
                  <a:srgbClr val="000000"/>
                </a:solidFill>
                <a:latin typeface="+mn-lt"/>
              </a:rPr>
              <a:t>skore</a:t>
            </a:r>
            <a:r>
              <a:rPr lang="cs-CZ" altLang="cs-CZ" sz="1200" dirty="0" smtClean="0">
                <a:solidFill>
                  <a:srgbClr val="000000"/>
                </a:solidFill>
                <a:latin typeface="+mn-lt"/>
              </a:rPr>
              <a:t>, v případě remízy 3 nájezdy na každé straně</a:t>
            </a: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>. </a:t>
            </a:r>
            <a:endParaRPr lang="cs-CZ" altLang="cs-CZ" sz="1200" dirty="0">
              <a:solidFill>
                <a:srgbClr val="000000"/>
              </a:solidFill>
              <a:latin typeface="+mn-lt"/>
            </a:endParaRPr>
          </a:p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Přestávky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minimální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úprava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ledové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plochy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po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každém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utkání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.</a:t>
            </a:r>
            <a:endParaRPr lang="cs-CZ" altLang="cs-CZ" sz="1200" dirty="0">
              <a:solidFill>
                <a:srgbClr val="000000"/>
              </a:solidFill>
              <a:latin typeface="+mn-lt"/>
            </a:endParaRPr>
          </a:p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Rozbruslení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2 min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bez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kotoučů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! </a:t>
            </a:r>
            <a:endParaRPr lang="cs-CZ" altLang="cs-CZ" sz="1200" dirty="0">
              <a:solidFill>
                <a:srgbClr val="000000"/>
              </a:solidFill>
              <a:latin typeface="+mn-lt"/>
            </a:endParaRPr>
          </a:p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Není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+mn-lt"/>
              </a:rPr>
              <a:t>povoleno</a:t>
            </a: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 smtClean="0">
                <a:solidFill>
                  <a:srgbClr val="000000"/>
                </a:solidFill>
                <a:latin typeface="+mn-lt"/>
              </a:rPr>
              <a:t>použití</a:t>
            </a: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 smtClean="0">
                <a:solidFill>
                  <a:srgbClr val="000000"/>
                </a:solidFill>
                <a:latin typeface="+mn-lt"/>
              </a:rPr>
              <a:t>oddechových</a:t>
            </a: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1200" dirty="0" err="1" smtClean="0">
                <a:solidFill>
                  <a:srgbClr val="000000"/>
                </a:solidFill>
                <a:latin typeface="+mn-lt"/>
              </a:rPr>
              <a:t>časů</a:t>
            </a: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>. </a:t>
            </a:r>
            <a:endParaRPr lang="cs-CZ" altLang="cs-CZ" sz="1200" dirty="0" smtClean="0">
              <a:solidFill>
                <a:srgbClr val="000000"/>
              </a:solidFill>
              <a:latin typeface="+mn-lt"/>
            </a:endParaRPr>
          </a:p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cs-CZ" altLang="cs-CZ" sz="1200" dirty="0" smtClean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856" y="179512"/>
            <a:ext cx="2016224" cy="1584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404664" y="0"/>
            <a:ext cx="6048375" cy="1051520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eaLnBrk="1" hangingPunct="1">
              <a:buClr>
                <a:srgbClr val="000000"/>
              </a:buClr>
              <a:buSzPct val="100000"/>
              <a:buFont typeface="Lucida Console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endParaRPr lang="cs-CZ" altLang="cs-CZ" sz="1200" b="1" u="sng" dirty="0" smtClean="0">
              <a:solidFill>
                <a:srgbClr val="000000"/>
              </a:solidFill>
              <a:latin typeface="+mn-lt"/>
            </a:endParaRPr>
          </a:p>
          <a:p>
            <a:pPr eaLnBrk="1" hangingPunct="1">
              <a:buClr>
                <a:srgbClr val="000000"/>
              </a:buClr>
              <a:buSzPct val="100000"/>
              <a:buFont typeface="Lucida Console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endParaRPr lang="cs-CZ" altLang="cs-CZ" sz="1200" b="1" u="sng" dirty="0" smtClean="0">
              <a:solidFill>
                <a:srgbClr val="000000"/>
              </a:solidFill>
              <a:latin typeface="+mn-lt"/>
            </a:endParaRPr>
          </a:p>
          <a:p>
            <a:pPr eaLnBrk="1" hangingPunct="1">
              <a:buClr>
                <a:srgbClr val="000000"/>
              </a:buClr>
              <a:buSzPct val="100000"/>
              <a:buFont typeface="Lucida Console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endParaRPr lang="cs-CZ" altLang="cs-CZ" sz="1200" b="1" u="sng" dirty="0" smtClean="0">
              <a:solidFill>
                <a:srgbClr val="000000"/>
              </a:solidFill>
              <a:latin typeface="+mn-lt"/>
            </a:endParaRPr>
          </a:p>
          <a:p>
            <a:pPr eaLnBrk="1" hangingPunct="1">
              <a:buClr>
                <a:srgbClr val="000000"/>
              </a:buClr>
              <a:buSzPct val="100000"/>
              <a:buFont typeface="Lucida Console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endParaRPr lang="cs-CZ" altLang="cs-CZ" sz="1200" b="1" u="sng" dirty="0" smtClean="0">
              <a:solidFill>
                <a:srgbClr val="000000"/>
              </a:solidFill>
              <a:latin typeface="+mn-lt"/>
            </a:endParaRPr>
          </a:p>
          <a:p>
            <a:pPr eaLnBrk="1" hangingPunct="1">
              <a:buClr>
                <a:srgbClr val="000000"/>
              </a:buClr>
              <a:buSzPct val="100000"/>
              <a:buFont typeface="Lucida Console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endParaRPr lang="cs-CZ" altLang="cs-CZ" sz="1200" b="1" u="sng" dirty="0" smtClean="0">
              <a:solidFill>
                <a:srgbClr val="000000"/>
              </a:solidFill>
              <a:latin typeface="+mn-lt"/>
            </a:endParaRPr>
          </a:p>
          <a:p>
            <a:pPr eaLnBrk="1" hangingPunct="1">
              <a:buClr>
                <a:srgbClr val="000000"/>
              </a:buClr>
              <a:buSzPct val="100000"/>
              <a:buFont typeface="Lucida Console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r>
              <a:rPr lang="cs-CZ" altLang="cs-CZ" sz="1200" b="1" u="sng" dirty="0" smtClean="0">
                <a:solidFill>
                  <a:srgbClr val="000000"/>
                </a:solidFill>
                <a:latin typeface="+mn-lt"/>
              </a:rPr>
              <a:t>Účastníci:</a:t>
            </a:r>
          </a:p>
          <a:p>
            <a:pPr eaLnBrk="1" hangingPunct="1">
              <a:buClr>
                <a:srgbClr val="000000"/>
              </a:buClr>
              <a:buSzPct val="100000"/>
              <a:buFont typeface="Lucida Console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endParaRPr lang="cs-CZ" altLang="cs-CZ" sz="1200" b="1" u="sng" dirty="0" smtClean="0">
              <a:solidFill>
                <a:srgbClr val="000000"/>
              </a:solidFill>
              <a:latin typeface="+mn-lt"/>
            </a:endParaRPr>
          </a:p>
          <a:p>
            <a:pPr eaLnBrk="1" hangingPunct="1">
              <a:buClr>
                <a:srgbClr val="000000"/>
              </a:buClr>
              <a:buSzPct val="100000"/>
              <a:buFont typeface="Lucida Console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r>
              <a:rPr lang="cs-CZ" altLang="cs-CZ" sz="1200" dirty="0" smtClean="0">
                <a:solidFill>
                  <a:srgbClr val="000000"/>
                </a:solidFill>
                <a:latin typeface="+mn-lt"/>
              </a:rPr>
              <a:t>Dukla Jihlava-žlutá, Dukla Jihlava-červená, Technika Brno, HC Kometa Brno, Dinosauři-výběr Martina </a:t>
            </a:r>
            <a:r>
              <a:rPr lang="cs-CZ" altLang="cs-CZ" sz="1200" dirty="0" err="1" smtClean="0">
                <a:solidFill>
                  <a:srgbClr val="000000"/>
                </a:solidFill>
                <a:latin typeface="+mn-lt"/>
              </a:rPr>
              <a:t>Erata</a:t>
            </a:r>
            <a:r>
              <a:rPr lang="cs-CZ" altLang="cs-CZ" sz="1200" dirty="0" smtClean="0">
                <a:solidFill>
                  <a:srgbClr val="000000"/>
                </a:solidFill>
                <a:latin typeface="+mn-lt"/>
              </a:rPr>
              <a:t>, Piráti Chomutov, </a:t>
            </a:r>
            <a:r>
              <a:rPr lang="cs-CZ" altLang="cs-CZ" sz="1200" dirty="0" smtClean="0">
                <a:solidFill>
                  <a:srgbClr val="000000"/>
                </a:solidFill>
                <a:latin typeface="+mn-lt"/>
              </a:rPr>
              <a:t>BK Havlíčkův Brod, </a:t>
            </a:r>
            <a:endParaRPr lang="cs-CZ" altLang="cs-CZ" sz="1200" dirty="0" smtClean="0">
              <a:solidFill>
                <a:srgbClr val="000000"/>
              </a:solidFill>
              <a:latin typeface="+mn-lt"/>
            </a:endParaRPr>
          </a:p>
          <a:p>
            <a:pPr eaLnBrk="1" hangingPunct="1">
              <a:buClr>
                <a:srgbClr val="000000"/>
              </a:buClr>
              <a:buSzPct val="100000"/>
              <a:buFont typeface="Lucida Console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r>
              <a:rPr lang="cs-CZ" altLang="cs-CZ" sz="1200" dirty="0" err="1" smtClean="0">
                <a:solidFill>
                  <a:srgbClr val="000000"/>
                </a:solidFill>
                <a:latin typeface="+mn-lt"/>
              </a:rPr>
              <a:t>Moutfield</a:t>
            </a:r>
            <a:r>
              <a:rPr lang="cs-CZ" altLang="cs-CZ" sz="1200" dirty="0" smtClean="0">
                <a:solidFill>
                  <a:srgbClr val="000000"/>
                </a:solidFill>
                <a:latin typeface="+mn-lt"/>
              </a:rPr>
              <a:t> Hradec Králové</a:t>
            </a:r>
          </a:p>
          <a:p>
            <a:pPr eaLnBrk="1" hangingPunct="1">
              <a:buClr>
                <a:srgbClr val="000000"/>
              </a:buClr>
              <a:buSzPct val="100000"/>
              <a:buFont typeface="Lucida Console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endParaRPr lang="cs-CZ" altLang="cs-CZ" sz="1200" dirty="0" smtClean="0">
              <a:solidFill>
                <a:srgbClr val="000000"/>
              </a:solidFill>
              <a:latin typeface="+mn-lt"/>
            </a:endParaRPr>
          </a:p>
          <a:p>
            <a:pPr eaLnBrk="1" hangingPunct="1">
              <a:buClr>
                <a:srgbClr val="000000"/>
              </a:buClr>
              <a:buSzPct val="100000"/>
              <a:buFont typeface="Lucida Console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r>
              <a:rPr lang="cs-CZ" altLang="cs-CZ" sz="1200" b="1" u="sng" dirty="0" smtClean="0">
                <a:solidFill>
                  <a:srgbClr val="000000"/>
                </a:solidFill>
                <a:latin typeface="+mn-lt"/>
              </a:rPr>
              <a:t>Stravování</a:t>
            </a: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>:</a:t>
            </a:r>
            <a:endParaRPr lang="cs-CZ" altLang="cs-CZ" sz="1200" dirty="0" smtClean="0">
              <a:solidFill>
                <a:srgbClr val="000000"/>
              </a:solidFill>
              <a:latin typeface="+mn-lt"/>
            </a:endParaRPr>
          </a:p>
          <a:p>
            <a:pPr eaLnBrk="1" hangingPunct="1">
              <a:buClr>
                <a:srgbClr val="000000"/>
              </a:buClr>
              <a:buSzPct val="100000"/>
              <a:buFont typeface="Lucida Console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endParaRPr lang="cs-CZ" altLang="cs-CZ" sz="1200" dirty="0" smtClean="0">
              <a:solidFill>
                <a:srgbClr val="000000"/>
              </a:solidFill>
              <a:latin typeface="+mn-lt"/>
            </a:endParaRPr>
          </a:p>
          <a:p>
            <a:pPr eaLnBrk="1" hangingPunct="1">
              <a:buClr>
                <a:srgbClr val="000000"/>
              </a:buClr>
              <a:buSzPct val="100000"/>
              <a:buFont typeface="Lucida Console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r>
              <a:rPr lang="cs-CZ" altLang="cs-CZ" sz="1200" dirty="0" smtClean="0">
                <a:solidFill>
                  <a:srgbClr val="000000"/>
                </a:solidFill>
                <a:latin typeface="+mn-lt"/>
              </a:rPr>
              <a:t>Oběd (sobota) bude zajištěn na zimním stadionu. </a:t>
            </a:r>
          </a:p>
          <a:p>
            <a:pPr eaLnBrk="1" hangingPunct="1">
              <a:buClr>
                <a:srgbClr val="000000"/>
              </a:buClr>
              <a:buSzPct val="100000"/>
              <a:buFont typeface="Lucida Console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endParaRPr lang="cs-CZ" altLang="cs-CZ" sz="1200" dirty="0" smtClean="0">
              <a:solidFill>
                <a:srgbClr val="000000"/>
              </a:solidFill>
              <a:latin typeface="+mn-lt"/>
            </a:endParaRPr>
          </a:p>
          <a:p>
            <a:pPr eaLnBrk="1" hangingPunct="1">
              <a:buClr>
                <a:srgbClr val="000000"/>
              </a:buClr>
              <a:buSzPct val="100000"/>
              <a:buFont typeface="Lucida Console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r>
              <a:rPr lang="cs-CZ" altLang="cs-CZ" sz="1200" b="1" u="sng" dirty="0" smtClean="0">
                <a:solidFill>
                  <a:srgbClr val="000000"/>
                </a:solidFill>
                <a:latin typeface="+mn-lt"/>
              </a:rPr>
              <a:t>Cena stravování:</a:t>
            </a:r>
          </a:p>
          <a:p>
            <a:pPr eaLnBrk="1" hangingPunct="1">
              <a:buClr>
                <a:srgbClr val="000000"/>
              </a:buClr>
              <a:buSzPct val="100000"/>
              <a:buFont typeface="Lucida Console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endParaRPr lang="cs-CZ" altLang="cs-CZ" sz="1200" b="1" u="sng" dirty="0" smtClean="0">
              <a:solidFill>
                <a:srgbClr val="000000"/>
              </a:solidFill>
              <a:latin typeface="+mn-lt"/>
            </a:endParaRPr>
          </a:p>
          <a:p>
            <a:pPr eaLnBrk="1" hangingPunct="1">
              <a:buClr>
                <a:srgbClr val="000000"/>
              </a:buClr>
              <a:buSzPct val="100000"/>
              <a:buFont typeface="Lucida Console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r>
              <a:rPr lang="cs-CZ" altLang="cs-CZ" sz="1200" dirty="0" smtClean="0">
                <a:solidFill>
                  <a:srgbClr val="000000"/>
                </a:solidFill>
                <a:latin typeface="+mn-lt"/>
              </a:rPr>
              <a:t>Oběd: Pro hráče a realizační tým v ceně startovného (polévka, hlavní jídlo, pití)</a:t>
            </a:r>
          </a:p>
          <a:p>
            <a:pPr eaLnBrk="1" hangingPunct="1">
              <a:buClr>
                <a:srgbClr val="000000"/>
              </a:buClr>
              <a:buSzPct val="100000"/>
              <a:buFont typeface="Lucida Console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r>
              <a:rPr lang="cs-CZ" altLang="cs-CZ" sz="1200" dirty="0" smtClean="0">
                <a:solidFill>
                  <a:srgbClr val="000000"/>
                </a:solidFill>
                <a:latin typeface="+mn-lt"/>
              </a:rPr>
              <a:t>(cena obědu 100 Kč/os. oběd pouze v sobotu) </a:t>
            </a: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/>
            </a:r>
            <a:br>
              <a:rPr lang="en-GB" altLang="cs-CZ" sz="1200" dirty="0" smtClean="0">
                <a:solidFill>
                  <a:srgbClr val="000000"/>
                </a:solidFill>
                <a:latin typeface="+mn-lt"/>
              </a:rPr>
            </a:br>
            <a:r>
              <a:rPr lang="en-GB" altLang="cs-CZ" sz="1200" dirty="0" smtClean="0">
                <a:solidFill>
                  <a:srgbClr val="000000"/>
                </a:solidFill>
                <a:latin typeface="+mn-lt"/>
              </a:rPr>
              <a:t/>
            </a:r>
            <a:br>
              <a:rPr lang="en-GB" altLang="cs-CZ" sz="1200" dirty="0" smtClean="0">
                <a:solidFill>
                  <a:srgbClr val="000000"/>
                </a:solidFill>
                <a:latin typeface="+mn-lt"/>
              </a:rPr>
            </a:br>
            <a:r>
              <a:rPr lang="cs-CZ" altLang="cs-CZ" sz="1200" dirty="0" smtClean="0">
                <a:solidFill>
                  <a:srgbClr val="000000"/>
                </a:solidFill>
                <a:latin typeface="+mn-lt"/>
              </a:rPr>
              <a:t>V kabinách bude hráčům k dispozici pití, ovoce, sladké.</a:t>
            </a:r>
          </a:p>
          <a:p>
            <a:pPr eaLnBrk="1" hangingPunct="1">
              <a:buClr>
                <a:srgbClr val="000000"/>
              </a:buClr>
              <a:buSzPct val="100000"/>
              <a:buFont typeface="Lucida Console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endParaRPr lang="cs-CZ" altLang="cs-CZ" sz="1200" dirty="0" smtClean="0">
              <a:solidFill>
                <a:srgbClr val="000000"/>
              </a:solidFill>
              <a:latin typeface="+mn-lt"/>
            </a:endParaRPr>
          </a:p>
          <a:p>
            <a:pPr eaLnBrk="1" hangingPunct="1">
              <a:buClr>
                <a:srgbClr val="000000"/>
              </a:buClr>
              <a:buSzPct val="100000"/>
              <a:buFont typeface="Lucida Console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r>
              <a:rPr lang="cs-CZ" altLang="cs-CZ" sz="1200" b="1" dirty="0" smtClean="0">
                <a:solidFill>
                  <a:srgbClr val="000000"/>
                </a:solidFill>
                <a:latin typeface="+mn-lt"/>
              </a:rPr>
              <a:t>Počty jídel je potřeba objednat nejpozději do 22.3.2019 organizátorů turnaje na email:  </a:t>
            </a:r>
            <a:r>
              <a:rPr lang="cs-CZ" altLang="cs-CZ" sz="1200" b="1" dirty="0" smtClean="0">
                <a:solidFill>
                  <a:srgbClr val="0070C0"/>
                </a:solidFill>
                <a:latin typeface="+mn-lt"/>
              </a:rPr>
              <a:t>lexa@lexa-kruzik.cz</a:t>
            </a:r>
          </a:p>
          <a:p>
            <a:pPr eaLnBrk="1" hangingPunct="1">
              <a:buClr>
                <a:srgbClr val="000000"/>
              </a:buClr>
              <a:buSzPct val="100000"/>
              <a:buFont typeface="Lucida Console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r>
              <a:rPr lang="cs-CZ" altLang="cs-CZ" sz="1200" b="1" dirty="0" smtClean="0">
                <a:solidFill>
                  <a:srgbClr val="000000"/>
                </a:solidFill>
                <a:latin typeface="+mn-lt"/>
              </a:rPr>
              <a:t>V případě, že do uvedeného termínu neobdržíme objednávku, bereme, že si klub zařídil stravování samostatně.</a:t>
            </a:r>
          </a:p>
          <a:p>
            <a:pPr eaLnBrk="1" hangingPunct="1">
              <a:buClr>
                <a:srgbClr val="000000"/>
              </a:buClr>
              <a:buSzPct val="100000"/>
              <a:buFont typeface="Lucida Console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endParaRPr lang="cs-CZ" altLang="cs-CZ" sz="1200" b="1" dirty="0" smtClean="0">
              <a:solidFill>
                <a:srgbClr val="000000"/>
              </a:solidFill>
              <a:latin typeface="+mn-lt"/>
            </a:endParaRPr>
          </a:p>
          <a:p>
            <a:pPr eaLnBrk="1" hangingPunct="1">
              <a:buClr>
                <a:srgbClr val="000000"/>
              </a:buClr>
              <a:buSzPct val="100000"/>
              <a:buFont typeface="Lucida Console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r>
              <a:rPr lang="cs-CZ" altLang="cs-CZ" sz="1200" b="1" u="sng" dirty="0" smtClean="0">
                <a:solidFill>
                  <a:srgbClr val="000000"/>
                </a:solidFill>
                <a:latin typeface="+mn-lt"/>
              </a:rPr>
              <a:t>Ubytování:</a:t>
            </a:r>
          </a:p>
          <a:p>
            <a:pPr eaLnBrk="1" hangingPunct="1">
              <a:buClr>
                <a:srgbClr val="000000"/>
              </a:buClr>
              <a:buSzPct val="100000"/>
              <a:buFont typeface="Lucida Console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endParaRPr lang="cs-CZ" altLang="cs-CZ" sz="1200" b="1" u="sng" dirty="0" smtClean="0">
              <a:solidFill>
                <a:srgbClr val="000000"/>
              </a:solidFill>
              <a:latin typeface="+mn-lt"/>
            </a:endParaRPr>
          </a:p>
          <a:p>
            <a:pPr eaLnBrk="1" hangingPunct="1">
              <a:buClr>
                <a:srgbClr val="000000"/>
              </a:buClr>
              <a:buSzPct val="100000"/>
              <a:buFont typeface="Lucida Console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r>
              <a:rPr lang="cs-CZ" altLang="cs-CZ" sz="1200" dirty="0" smtClean="0">
                <a:solidFill>
                  <a:srgbClr val="000000"/>
                </a:solidFill>
                <a:latin typeface="+mn-lt"/>
              </a:rPr>
              <a:t>Každý tým si může zajistit na uvedených kontaktech (nebo jiných) dle potřeb týmu </a:t>
            </a:r>
            <a:r>
              <a:rPr lang="cs-CZ" altLang="cs-CZ" sz="1200" dirty="0" err="1" smtClean="0">
                <a:solidFill>
                  <a:srgbClr val="000000"/>
                </a:solidFill>
                <a:latin typeface="+mn-lt"/>
              </a:rPr>
              <a:t>např</a:t>
            </a:r>
            <a:r>
              <a:rPr lang="cs-CZ" altLang="cs-CZ" sz="1200" dirty="0" smtClean="0">
                <a:solidFill>
                  <a:srgbClr val="000000"/>
                </a:solidFill>
                <a:latin typeface="+mn-lt"/>
              </a:rPr>
              <a:t>:</a:t>
            </a:r>
          </a:p>
          <a:p>
            <a:pPr eaLnBrk="1" hangingPunct="1">
              <a:buClr>
                <a:srgbClr val="000000"/>
              </a:buClr>
              <a:buSzPct val="100000"/>
              <a:buFont typeface="Lucida Console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endParaRPr lang="cs-CZ" altLang="cs-CZ" sz="1200" dirty="0" smtClean="0">
              <a:solidFill>
                <a:srgbClr val="000000"/>
              </a:solidFill>
              <a:latin typeface="+mn-lt"/>
            </a:endParaRPr>
          </a:p>
          <a:p>
            <a:pPr eaLnBrk="1" hangingPunct="1">
              <a:buClr>
                <a:srgbClr val="000000"/>
              </a:buClr>
              <a:buSzPct val="100000"/>
              <a:buFont typeface="Lucida Console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r>
              <a:rPr lang="cs-CZ" altLang="cs-CZ" sz="1200" dirty="0" smtClean="0">
                <a:solidFill>
                  <a:srgbClr val="000000"/>
                </a:solidFill>
                <a:latin typeface="+mn-lt"/>
              </a:rPr>
              <a:t>Penzion </a:t>
            </a:r>
            <a:r>
              <a:rPr lang="cs-CZ" altLang="cs-CZ" sz="1200" dirty="0" err="1" smtClean="0">
                <a:solidFill>
                  <a:srgbClr val="000000"/>
                </a:solidFill>
                <a:latin typeface="+mn-lt"/>
              </a:rPr>
              <a:t>Dena</a:t>
            </a:r>
            <a:r>
              <a:rPr lang="cs-CZ" altLang="cs-CZ" sz="1200" dirty="0" smtClean="0">
                <a:solidFill>
                  <a:srgbClr val="000000"/>
                </a:solidFill>
                <a:latin typeface="+mn-lt"/>
              </a:rPr>
              <a:t>: </a:t>
            </a:r>
            <a:r>
              <a:rPr lang="cs-CZ" altLang="cs-CZ" sz="1200" dirty="0" smtClean="0">
                <a:solidFill>
                  <a:srgbClr val="0070C0"/>
                </a:solidFill>
                <a:latin typeface="+mn-lt"/>
              </a:rPr>
              <a:t>http://www.penzion-</a:t>
            </a:r>
            <a:r>
              <a:rPr lang="cs-CZ" altLang="cs-CZ" sz="1200" dirty="0" err="1" smtClean="0">
                <a:solidFill>
                  <a:srgbClr val="0070C0"/>
                </a:solidFill>
                <a:latin typeface="+mn-lt"/>
              </a:rPr>
              <a:t>dena.cz</a:t>
            </a:r>
            <a:endParaRPr lang="cs-CZ" altLang="cs-CZ" sz="1200" dirty="0" smtClean="0">
              <a:solidFill>
                <a:srgbClr val="0070C0"/>
              </a:solidFill>
              <a:latin typeface="+mn-lt"/>
            </a:endParaRPr>
          </a:p>
          <a:p>
            <a:pPr eaLnBrk="1" hangingPunct="1"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r>
              <a:rPr lang="cs-CZ" altLang="cs-CZ" sz="1200" dirty="0" smtClean="0">
                <a:solidFill>
                  <a:schemeClr val="tx1"/>
                </a:solidFill>
              </a:rPr>
              <a:t>Mahlerův penzion:</a:t>
            </a:r>
            <a:r>
              <a:rPr lang="cs-CZ" altLang="cs-CZ" sz="1200" dirty="0" smtClean="0">
                <a:solidFill>
                  <a:srgbClr val="0070C0"/>
                </a:solidFill>
              </a:rPr>
              <a:t> http://www.mahleruvpenzion.cz/</a:t>
            </a:r>
          </a:p>
          <a:p>
            <a:pPr eaLnBrk="1" hangingPunct="1">
              <a:buClr>
                <a:srgbClr val="000000"/>
              </a:buClr>
              <a:buSzPct val="100000"/>
              <a:buFont typeface="Lucida Console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r>
              <a:rPr lang="cs-CZ" altLang="cs-CZ" sz="1200" dirty="0" smtClean="0">
                <a:solidFill>
                  <a:schemeClr val="tx1"/>
                </a:solidFill>
                <a:latin typeface="+mn-lt"/>
              </a:rPr>
              <a:t>Hotel  Villa Eden:  </a:t>
            </a:r>
            <a:r>
              <a:rPr lang="cs-CZ" altLang="cs-CZ" sz="1200" dirty="0" smtClean="0">
                <a:solidFill>
                  <a:srgbClr val="0070C0"/>
                </a:solidFill>
                <a:latin typeface="+mn-lt"/>
              </a:rPr>
              <a:t>https://villa-eden.cz/ </a:t>
            </a:r>
          </a:p>
          <a:p>
            <a:pPr eaLnBrk="1" hangingPunct="1">
              <a:buClr>
                <a:srgbClr val="000000"/>
              </a:buClr>
              <a:buSzPct val="100000"/>
              <a:buFont typeface="Lucida Console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r>
              <a:rPr lang="cs-CZ" altLang="cs-CZ" sz="1200" dirty="0" smtClean="0">
                <a:solidFill>
                  <a:schemeClr val="tx1"/>
                </a:solidFill>
                <a:latin typeface="+mn-lt"/>
              </a:rPr>
              <a:t>Penzion Atlet:  </a:t>
            </a:r>
            <a:r>
              <a:rPr lang="cs-CZ" altLang="cs-CZ" sz="1200" dirty="0" smtClean="0">
                <a:solidFill>
                  <a:srgbClr val="0070C0"/>
                </a:solidFill>
                <a:latin typeface="+mn-lt"/>
              </a:rPr>
              <a:t>http://www.penzion-</a:t>
            </a:r>
            <a:r>
              <a:rPr lang="cs-CZ" altLang="cs-CZ" sz="1200" dirty="0" err="1" smtClean="0">
                <a:solidFill>
                  <a:srgbClr val="0070C0"/>
                </a:solidFill>
                <a:latin typeface="+mn-lt"/>
              </a:rPr>
              <a:t>jihlava.cz</a:t>
            </a:r>
            <a:r>
              <a:rPr lang="cs-CZ" altLang="cs-CZ" sz="1200" dirty="0" smtClean="0">
                <a:solidFill>
                  <a:srgbClr val="0070C0"/>
                </a:solidFill>
                <a:latin typeface="+mn-lt"/>
              </a:rPr>
              <a:t>/ </a:t>
            </a:r>
          </a:p>
          <a:p>
            <a:pPr eaLnBrk="1" hangingPunct="1">
              <a:buClr>
                <a:srgbClr val="000000"/>
              </a:buClr>
              <a:buSzPct val="100000"/>
              <a:buFont typeface="Lucida Console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endParaRPr lang="cs-CZ" altLang="cs-CZ" sz="1200" dirty="0" smtClean="0">
              <a:solidFill>
                <a:srgbClr val="0070C0"/>
              </a:solidFill>
              <a:latin typeface="+mn-lt"/>
            </a:endParaRPr>
          </a:p>
          <a:p>
            <a:pPr eaLnBrk="1" hangingPunct="1">
              <a:buClr>
                <a:srgbClr val="000000"/>
              </a:buClr>
              <a:buSzPct val="100000"/>
              <a:buFont typeface="Lucida Console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endParaRPr lang="cs-CZ" altLang="cs-CZ" sz="1200" dirty="0" smtClean="0">
              <a:solidFill>
                <a:srgbClr val="000000"/>
              </a:solidFill>
              <a:latin typeface="+mn-lt"/>
            </a:endParaRPr>
          </a:p>
          <a:p>
            <a:pPr eaLnBrk="1" hangingPunct="1">
              <a:buClr>
                <a:srgbClr val="000000"/>
              </a:buClr>
              <a:buSzPct val="100000"/>
              <a:buFont typeface="Lucida Console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endParaRPr lang="cs-CZ" altLang="cs-CZ" sz="1200" b="1" dirty="0" smtClean="0">
              <a:solidFill>
                <a:srgbClr val="000000"/>
              </a:solidFill>
              <a:latin typeface="+mn-lt"/>
            </a:endParaRPr>
          </a:p>
          <a:p>
            <a:pPr eaLnBrk="1" hangingPunct="1">
              <a:buClr>
                <a:srgbClr val="000000"/>
              </a:buClr>
              <a:buSzPct val="100000"/>
              <a:buFont typeface="Lucida Console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r>
              <a:rPr lang="en-GB" altLang="cs-CZ" sz="1200" b="1" dirty="0">
                <a:solidFill>
                  <a:srgbClr val="000000"/>
                </a:solidFill>
                <a:latin typeface="+mn-lt"/>
              </a:rPr>
              <a:t/>
            </a:r>
            <a:br>
              <a:rPr lang="en-GB" altLang="cs-CZ" sz="1200" b="1" dirty="0">
                <a:solidFill>
                  <a:srgbClr val="000000"/>
                </a:solidFill>
                <a:latin typeface="+mn-lt"/>
              </a:rPr>
            </a:b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/>
            </a:r>
            <a:br>
              <a:rPr lang="en-GB" altLang="cs-CZ" sz="1200" dirty="0">
                <a:solidFill>
                  <a:srgbClr val="000000"/>
                </a:solidFill>
                <a:latin typeface="+mn-lt"/>
              </a:rPr>
            </a:b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/>
            </a:r>
            <a:br>
              <a:rPr lang="en-GB" altLang="cs-CZ" sz="1200" dirty="0">
                <a:solidFill>
                  <a:srgbClr val="000000"/>
                </a:solidFill>
                <a:latin typeface="+mn-lt"/>
              </a:rPr>
            </a:br>
            <a:r>
              <a:rPr lang="en-GB" altLang="cs-CZ" sz="1200" dirty="0">
                <a:solidFill>
                  <a:srgbClr val="000000"/>
                </a:solidFill>
                <a:latin typeface="+mn-lt"/>
              </a:rPr>
              <a:t/>
            </a:r>
            <a:br>
              <a:rPr lang="en-GB" altLang="cs-CZ" sz="1200" dirty="0">
                <a:solidFill>
                  <a:srgbClr val="000000"/>
                </a:solidFill>
                <a:latin typeface="+mn-lt"/>
              </a:rPr>
            </a:b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/>
            </a:r>
            <a:b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/>
            </a:r>
            <a:b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/>
            </a:r>
            <a:b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/>
            </a:r>
            <a:b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</a:br>
            <a:endParaRPr lang="en-GB" altLang="cs-CZ" sz="1200" dirty="0">
              <a:solidFill>
                <a:srgbClr val="000000"/>
              </a:solidFill>
              <a:latin typeface="Lucida Console" pitchFamily="49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896" y="179512"/>
            <a:ext cx="1944216" cy="1584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8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8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97</Words>
  <Application>Microsoft Office PowerPoint</Application>
  <PresentationFormat>Předvádění na obrazovce (4:3)</PresentationFormat>
  <Paragraphs>65</Paragraphs>
  <Slides>3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sady Office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Bakus Patrik (JhP/LOG2)</dc:creator>
  <cp:lastModifiedBy>KOLDA Josef</cp:lastModifiedBy>
  <cp:revision>61</cp:revision>
  <cp:lastPrinted>2019-03-25T11:27:01Z</cp:lastPrinted>
  <dcterms:modified xsi:type="dcterms:W3CDTF">2019-03-25T11:27:56Z</dcterms:modified>
</cp:coreProperties>
</file>